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363" r:id="rId2"/>
    <p:sldId id="378" r:id="rId3"/>
    <p:sldId id="1045" r:id="rId4"/>
    <p:sldId id="1046" r:id="rId5"/>
    <p:sldId id="1047" r:id="rId6"/>
    <p:sldId id="1048" r:id="rId7"/>
    <p:sldId id="391" r:id="rId8"/>
    <p:sldId id="401" r:id="rId9"/>
    <p:sldId id="380" r:id="rId10"/>
    <p:sldId id="382" r:id="rId11"/>
    <p:sldId id="383" r:id="rId12"/>
    <p:sldId id="387" r:id="rId13"/>
    <p:sldId id="386" r:id="rId14"/>
    <p:sldId id="566" r:id="rId15"/>
    <p:sldId id="400" r:id="rId16"/>
  </p:sldIdLst>
  <p:sldSz cx="12192000" cy="6858000"/>
  <p:notesSz cx="6794500" cy="9931400"/>
  <p:defaultTextStyle>
    <a:defPPr>
      <a:defRPr lang="nb-NO"/>
    </a:defPPr>
    <a:lvl1pPr algn="l" rtl="0" fontAlgn="base">
      <a:spcBef>
        <a:spcPct val="0"/>
      </a:spcBef>
      <a:spcAft>
        <a:spcPct val="0"/>
      </a:spcAft>
      <a:defRPr sz="2400" kern="1200">
        <a:solidFill>
          <a:schemeClr val="bg1"/>
        </a:solidFill>
        <a:latin typeface="Times New Roman" pitchFamily="18"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FF8989"/>
    <a:srgbClr val="006666"/>
    <a:srgbClr val="008080"/>
    <a:srgbClr val="339966"/>
    <a:srgbClr val="1F5B28"/>
    <a:srgbClr val="FFFF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4378" autoAdjust="0"/>
  </p:normalViewPr>
  <p:slideViewPr>
    <p:cSldViewPr>
      <p:cViewPr varScale="1">
        <p:scale>
          <a:sx n="75" d="100"/>
          <a:sy n="75" d="100"/>
        </p:scale>
        <p:origin x="300"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2256" tIns="46128" rIns="92256" bIns="46128" numCol="1" anchor="t" anchorCtr="0" compatLnSpc="1">
            <a:prstTxWarp prst="textNoShape">
              <a:avLst/>
            </a:prstTxWarp>
          </a:bodyPr>
          <a:lstStyle>
            <a:lvl1pPr defTabSz="922338">
              <a:defRPr sz="1200">
                <a:solidFill>
                  <a:schemeClr val="tx1"/>
                </a:solidFill>
              </a:defRPr>
            </a:lvl1pPr>
          </a:lstStyle>
          <a:p>
            <a:pPr>
              <a:defRPr/>
            </a:pPr>
            <a:endParaRPr lang="nb-NO" altLang="nn-NO"/>
          </a:p>
        </p:txBody>
      </p:sp>
      <p:sp>
        <p:nvSpPr>
          <p:cNvPr id="6147"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2256" tIns="46128" rIns="92256" bIns="46128" numCol="1" anchor="t" anchorCtr="0" compatLnSpc="1">
            <a:prstTxWarp prst="textNoShape">
              <a:avLst/>
            </a:prstTxWarp>
          </a:bodyPr>
          <a:lstStyle>
            <a:lvl1pPr algn="r" defTabSz="922338">
              <a:defRPr sz="1200">
                <a:solidFill>
                  <a:schemeClr val="tx1"/>
                </a:solidFill>
              </a:defRPr>
            </a:lvl1pPr>
          </a:lstStyle>
          <a:p>
            <a:pPr>
              <a:defRPr/>
            </a:pPr>
            <a:endParaRPr lang="nb-NO" altLang="nn-NO"/>
          </a:p>
        </p:txBody>
      </p:sp>
      <p:sp>
        <p:nvSpPr>
          <p:cNvPr id="6148"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2256" tIns="46128" rIns="92256" bIns="46128" numCol="1" anchor="b" anchorCtr="0" compatLnSpc="1">
            <a:prstTxWarp prst="textNoShape">
              <a:avLst/>
            </a:prstTxWarp>
          </a:bodyPr>
          <a:lstStyle>
            <a:lvl1pPr defTabSz="922338">
              <a:defRPr sz="1200">
                <a:solidFill>
                  <a:schemeClr val="tx1"/>
                </a:solidFill>
              </a:defRPr>
            </a:lvl1pPr>
          </a:lstStyle>
          <a:p>
            <a:pPr>
              <a:defRPr/>
            </a:pPr>
            <a:endParaRPr lang="nb-NO" altLang="nn-NO"/>
          </a:p>
        </p:txBody>
      </p:sp>
      <p:sp>
        <p:nvSpPr>
          <p:cNvPr id="6149"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2256" tIns="46128" rIns="92256" bIns="46128" numCol="1" anchor="b" anchorCtr="0" compatLnSpc="1">
            <a:prstTxWarp prst="textNoShape">
              <a:avLst/>
            </a:prstTxWarp>
          </a:bodyPr>
          <a:lstStyle>
            <a:lvl1pPr algn="r" defTabSz="922338">
              <a:defRPr sz="1200">
                <a:solidFill>
                  <a:schemeClr val="tx1"/>
                </a:solidFill>
              </a:defRPr>
            </a:lvl1pPr>
          </a:lstStyle>
          <a:p>
            <a:pPr>
              <a:defRPr/>
            </a:pPr>
            <a:fld id="{3D7A4C01-619E-4DC8-9EE5-DFCB60558C73}" type="slidenum">
              <a:rPr lang="nb-NO" altLang="nn-NO"/>
              <a:pPr>
                <a:defRPr/>
              </a:pPr>
              <a:t>‹#›</a:t>
            </a:fld>
            <a:endParaRPr lang="nb-NO" altLang="nn-NO"/>
          </a:p>
        </p:txBody>
      </p:sp>
    </p:spTree>
    <p:extLst>
      <p:ext uri="{BB962C8B-B14F-4D97-AF65-F5344CB8AC3E}">
        <p14:creationId xmlns:p14="http://schemas.microsoft.com/office/powerpoint/2010/main" val="180204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pPr>
              <a:defRPr/>
            </a:pPr>
            <a:endParaRPr lang="nb-NO"/>
          </a:p>
        </p:txBody>
      </p:sp>
      <p:sp>
        <p:nvSpPr>
          <p:cNvPr id="3" name="Plassholder for dato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pPr>
              <a:defRPr/>
            </a:pPr>
            <a:fld id="{F552210F-17AB-40CB-BB11-DED59B2FFA70}" type="datetimeFigureOut">
              <a:rPr lang="nb-NO"/>
              <a:pPr>
                <a:defRPr/>
              </a:pPr>
              <a:t>23.03.2020</a:t>
            </a:fld>
            <a:endParaRPr lang="nb-NO"/>
          </a:p>
        </p:txBody>
      </p:sp>
      <p:sp>
        <p:nvSpPr>
          <p:cNvPr id="4" name="Plassholder for lysbilde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450" y="4718050"/>
            <a:ext cx="5435600" cy="446881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pPr>
              <a:defRPr/>
            </a:pPr>
            <a:endParaRPr lang="nb-NO"/>
          </a:p>
        </p:txBody>
      </p:sp>
      <p:sp>
        <p:nvSpPr>
          <p:cNvPr id="7" name="Plassholder for lysbilde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pPr>
              <a:defRPr/>
            </a:pPr>
            <a:fld id="{BFF5DC97-D959-44F4-8D49-1F44E8B9FBA8}" type="slidenum">
              <a:rPr lang="nb-NO"/>
              <a:pPr>
                <a:defRPr/>
              </a:pPr>
              <a:t>‹#›</a:t>
            </a:fld>
            <a:endParaRPr lang="nb-NO"/>
          </a:p>
        </p:txBody>
      </p:sp>
    </p:spTree>
    <p:extLst>
      <p:ext uri="{BB962C8B-B14F-4D97-AF65-F5344CB8AC3E}">
        <p14:creationId xmlns:p14="http://schemas.microsoft.com/office/powerpoint/2010/main" val="2059720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bg1"/>
                </a:solidFill>
                <a:latin typeface="Times New Roman" pitchFamily="18" charset="0"/>
              </a:defRPr>
            </a:lvl1pPr>
            <a:lvl2pPr marL="742950" indent="-285750" eaLnBrk="0" hangingPunct="0">
              <a:defRPr sz="2400">
                <a:solidFill>
                  <a:schemeClr val="bg1"/>
                </a:solidFill>
                <a:latin typeface="Times New Roman" pitchFamily="18" charset="0"/>
              </a:defRPr>
            </a:lvl2pPr>
            <a:lvl3pPr marL="1143000" indent="-228600" eaLnBrk="0" hangingPunct="0">
              <a:defRPr sz="2400">
                <a:solidFill>
                  <a:schemeClr val="bg1"/>
                </a:solidFill>
                <a:latin typeface="Times New Roman" pitchFamily="18" charset="0"/>
              </a:defRPr>
            </a:lvl3pPr>
            <a:lvl4pPr marL="1600200" indent="-228600" eaLnBrk="0" hangingPunct="0">
              <a:defRPr sz="2400">
                <a:solidFill>
                  <a:schemeClr val="bg1"/>
                </a:solidFill>
                <a:latin typeface="Times New Roman" pitchFamily="18" charset="0"/>
              </a:defRPr>
            </a:lvl4pPr>
            <a:lvl5pPr marL="2057400" indent="-228600" eaLnBrk="0" hangingPunct="0">
              <a:defRPr sz="2400">
                <a:solidFill>
                  <a:schemeClr val="bg1"/>
                </a:solidFill>
                <a:latin typeface="Times New Roman" pitchFamily="18" charset="0"/>
              </a:defRPr>
            </a:lvl5pPr>
            <a:lvl6pPr marL="2514600" indent="-228600" eaLnBrk="0" fontAlgn="base" hangingPunct="0">
              <a:spcBef>
                <a:spcPct val="0"/>
              </a:spcBef>
              <a:spcAft>
                <a:spcPct val="0"/>
              </a:spcAft>
              <a:defRPr sz="2400">
                <a:solidFill>
                  <a:schemeClr val="bg1"/>
                </a:solidFill>
                <a:latin typeface="Times New Roman" pitchFamily="18" charset="0"/>
              </a:defRPr>
            </a:lvl6pPr>
            <a:lvl7pPr marL="2971800" indent="-228600" eaLnBrk="0" fontAlgn="base" hangingPunct="0">
              <a:spcBef>
                <a:spcPct val="0"/>
              </a:spcBef>
              <a:spcAft>
                <a:spcPct val="0"/>
              </a:spcAft>
              <a:defRPr sz="2400">
                <a:solidFill>
                  <a:schemeClr val="bg1"/>
                </a:solidFill>
                <a:latin typeface="Times New Roman" pitchFamily="18" charset="0"/>
              </a:defRPr>
            </a:lvl7pPr>
            <a:lvl8pPr marL="3429000" indent="-228600" eaLnBrk="0" fontAlgn="base" hangingPunct="0">
              <a:spcBef>
                <a:spcPct val="0"/>
              </a:spcBef>
              <a:spcAft>
                <a:spcPct val="0"/>
              </a:spcAft>
              <a:defRPr sz="2400">
                <a:solidFill>
                  <a:schemeClr val="bg1"/>
                </a:solidFill>
                <a:latin typeface="Times New Roman" pitchFamily="18" charset="0"/>
              </a:defRPr>
            </a:lvl8pPr>
            <a:lvl9pPr marL="3886200" indent="-228600" eaLnBrk="0" fontAlgn="base" hangingPunct="0">
              <a:spcBef>
                <a:spcPct val="0"/>
              </a:spcBef>
              <a:spcAft>
                <a:spcPct val="0"/>
              </a:spcAft>
              <a:defRPr sz="2400">
                <a:solidFill>
                  <a:schemeClr val="bg1"/>
                </a:solidFill>
                <a:latin typeface="Times New Roman" pitchFamily="18" charset="0"/>
              </a:defRPr>
            </a:lvl9pPr>
          </a:lstStyle>
          <a:p>
            <a:pPr eaLnBrk="1" hangingPunct="1"/>
            <a:fld id="{B2BB433E-C92D-47FD-88DE-123287C56FB0}" type="slidenum">
              <a:rPr lang="nb-NO" altLang="nb-NO" sz="1200" smtClean="0">
                <a:solidFill>
                  <a:schemeClr val="tx1"/>
                </a:solidFill>
              </a:rPr>
              <a:pPr eaLnBrk="1" hangingPunct="1"/>
              <a:t>1</a:t>
            </a:fld>
            <a:endParaRPr lang="nb-NO" altLang="nb-NO" sz="1200">
              <a:solidFill>
                <a:schemeClr val="tx1"/>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b-NO" altLang="nb-NO" noProof="0" dirty="0"/>
              <a:t>Dette er et foredrag utarbeidet av USS’ sekretariat.</a:t>
            </a:r>
            <a:r>
              <a:rPr lang="nb-NO" altLang="nb-NO" baseline="0" noProof="0" dirty="0"/>
              <a:t> Den enkelte kommune må gjøre nødvendige tilpasninger. Ta kontakt med sekretariatet for spørsmål.</a:t>
            </a:r>
            <a:endParaRPr lang="nb-NO" altLang="nb-NO" noProof="0" dirty="0"/>
          </a:p>
        </p:txBody>
      </p:sp>
    </p:spTree>
    <p:extLst>
      <p:ext uri="{BB962C8B-B14F-4D97-AF65-F5344CB8AC3E}">
        <p14:creationId xmlns:p14="http://schemas.microsoft.com/office/powerpoint/2010/main" val="277795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a:defRPr/>
            </a:pPr>
            <a:fld id="{BFF5DC97-D959-44F4-8D49-1F44E8B9FBA8}" type="slidenum">
              <a:rPr lang="nb-NO" smtClean="0"/>
              <a:pPr>
                <a:defRPr/>
              </a:pPr>
              <a:t>14</a:t>
            </a:fld>
            <a:endParaRPr lang="nb-NO"/>
          </a:p>
        </p:txBody>
      </p:sp>
    </p:spTree>
    <p:extLst>
      <p:ext uri="{BB962C8B-B14F-4D97-AF65-F5344CB8AC3E}">
        <p14:creationId xmlns:p14="http://schemas.microsoft.com/office/powerpoint/2010/main" val="58197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foilen skal gi en kort innføring i viktig data</a:t>
            </a:r>
            <a:r>
              <a:rPr lang="nb-NO" baseline="0" dirty="0"/>
              <a:t> om USS.</a:t>
            </a:r>
          </a:p>
          <a:p>
            <a:r>
              <a:rPr lang="nb-NO" baseline="0" dirty="0"/>
              <a:t>Sett inn: hvor lenge har kommunen vært medlem av USS? Kontakt sekretariatet dersom man har spørsmål til dette.</a:t>
            </a:r>
            <a:endParaRPr lang="nb-NO" dirty="0"/>
          </a:p>
        </p:txBody>
      </p:sp>
      <p:sp>
        <p:nvSpPr>
          <p:cNvPr id="4" name="Plassholder for lysbildenummer 3"/>
          <p:cNvSpPr>
            <a:spLocks noGrp="1"/>
          </p:cNvSpPr>
          <p:nvPr>
            <p:ph type="sldNum" sz="quarter" idx="10"/>
          </p:nvPr>
        </p:nvSpPr>
        <p:spPr/>
        <p:txBody>
          <a:bodyPr/>
          <a:lstStyle/>
          <a:p>
            <a:pPr>
              <a:defRPr/>
            </a:pPr>
            <a:fld id="{AF9B7B78-542E-4541-824C-68BBF27BBB20}" type="slidenum">
              <a:rPr lang="nb-NO" smtClean="0"/>
              <a:pPr>
                <a:defRPr/>
              </a:pPr>
              <a:t>2</a:t>
            </a:fld>
            <a:endParaRPr lang="nb-NO"/>
          </a:p>
        </p:txBody>
      </p:sp>
    </p:spTree>
    <p:extLst>
      <p:ext uri="{BB962C8B-B14F-4D97-AF65-F5344CB8AC3E}">
        <p14:creationId xmlns:p14="http://schemas.microsoft.com/office/powerpoint/2010/main" val="150904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Sett inn hvilke personer i administrasjonen som er ansvarlig for ulike utmarkssaker.</a:t>
            </a:r>
          </a:p>
        </p:txBody>
      </p:sp>
      <p:sp>
        <p:nvSpPr>
          <p:cNvPr id="4" name="Plassholder for lysbildenummer 3"/>
          <p:cNvSpPr>
            <a:spLocks noGrp="1"/>
          </p:cNvSpPr>
          <p:nvPr>
            <p:ph type="sldNum" sz="quarter" idx="10"/>
          </p:nvPr>
        </p:nvSpPr>
        <p:spPr/>
        <p:txBody>
          <a:bodyPr/>
          <a:lstStyle/>
          <a:p>
            <a:pPr>
              <a:defRPr/>
            </a:pPr>
            <a:fld id="{AF9B7B78-542E-4541-824C-68BBF27BBB20}" type="slidenum">
              <a:rPr lang="nb-NO" smtClean="0"/>
              <a:pPr>
                <a:defRPr/>
              </a:pPr>
              <a:t>7</a:t>
            </a:fld>
            <a:endParaRPr lang="nb-NO"/>
          </a:p>
        </p:txBody>
      </p:sp>
    </p:spTree>
    <p:extLst>
      <p:ext uri="{BB962C8B-B14F-4D97-AF65-F5344CB8AC3E}">
        <p14:creationId xmlns:p14="http://schemas.microsoft.com/office/powerpoint/2010/main" val="361213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b-NO" dirty="0"/>
              <a:t>Kommunen bør vurdere om man ønsker å utnevne kommunestyremedlemmer til</a:t>
            </a:r>
            <a:r>
              <a:rPr lang="nb-NO" baseline="0" dirty="0"/>
              <a:t> USS-saker.</a:t>
            </a:r>
          </a:p>
          <a:p>
            <a:endParaRPr lang="nb-NO" dirty="0"/>
          </a:p>
        </p:txBody>
      </p:sp>
      <p:sp>
        <p:nvSpPr>
          <p:cNvPr id="4" name="Plassholder for lysbildenummer 3"/>
          <p:cNvSpPr>
            <a:spLocks noGrp="1"/>
          </p:cNvSpPr>
          <p:nvPr>
            <p:ph type="sldNum" sz="quarter" idx="10"/>
          </p:nvPr>
        </p:nvSpPr>
        <p:spPr/>
        <p:txBody>
          <a:bodyPr/>
          <a:lstStyle/>
          <a:p>
            <a:pPr>
              <a:defRPr/>
            </a:pPr>
            <a:fld id="{AF9B7B78-542E-4541-824C-68BBF27BBB20}" type="slidenum">
              <a:rPr lang="nb-NO" smtClean="0"/>
              <a:pPr>
                <a:defRPr/>
              </a:pPr>
              <a:t>8</a:t>
            </a:fld>
            <a:endParaRPr lang="nb-NO"/>
          </a:p>
        </p:txBody>
      </p:sp>
    </p:spTree>
    <p:extLst>
      <p:ext uri="{BB962C8B-B14F-4D97-AF65-F5344CB8AC3E}">
        <p14:creationId xmlns:p14="http://schemas.microsoft.com/office/powerpoint/2010/main" val="3396207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foilen forklarer hvorfor kraft-saker og USS er viktige for kommunene.</a:t>
            </a:r>
          </a:p>
        </p:txBody>
      </p:sp>
      <p:sp>
        <p:nvSpPr>
          <p:cNvPr id="4" name="Plassholder for lysbildenummer 3"/>
          <p:cNvSpPr>
            <a:spLocks noGrp="1"/>
          </p:cNvSpPr>
          <p:nvPr>
            <p:ph type="sldNum" sz="quarter" idx="10"/>
          </p:nvPr>
        </p:nvSpPr>
        <p:spPr/>
        <p:txBody>
          <a:bodyPr/>
          <a:lstStyle/>
          <a:p>
            <a:pPr>
              <a:defRPr/>
            </a:pPr>
            <a:fld id="{AF9B7B78-542E-4541-824C-68BBF27BBB20}" type="slidenum">
              <a:rPr lang="nb-NO" smtClean="0"/>
              <a:pPr>
                <a:defRPr/>
              </a:pPr>
              <a:t>9</a:t>
            </a:fld>
            <a:endParaRPr lang="nb-NO"/>
          </a:p>
        </p:txBody>
      </p:sp>
    </p:spTree>
    <p:extLst>
      <p:ext uri="{BB962C8B-B14F-4D97-AF65-F5344CB8AC3E}">
        <p14:creationId xmlns:p14="http://schemas.microsoft.com/office/powerpoint/2010/main" val="393021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a:defRPr/>
            </a:pPr>
            <a:fld id="{AF9B7B78-542E-4541-824C-68BBF27BBB20}" type="slidenum">
              <a:rPr lang="nb-NO" smtClean="0"/>
              <a:pPr>
                <a:defRPr/>
              </a:pPr>
              <a:t>10</a:t>
            </a:fld>
            <a:endParaRPr lang="nb-NO"/>
          </a:p>
        </p:txBody>
      </p:sp>
    </p:spTree>
    <p:extLst>
      <p:ext uri="{BB962C8B-B14F-4D97-AF65-F5344CB8AC3E}">
        <p14:creationId xmlns:p14="http://schemas.microsoft.com/office/powerpoint/2010/main" val="4250425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foilen viser noen av de politiske utfordringene i</a:t>
            </a:r>
            <a:r>
              <a:rPr lang="nb-NO" baseline="0" dirty="0"/>
              <a:t> kraftsektoren. </a:t>
            </a:r>
            <a:endParaRPr lang="nb-NO" dirty="0"/>
          </a:p>
        </p:txBody>
      </p:sp>
      <p:sp>
        <p:nvSpPr>
          <p:cNvPr id="4" name="Plassholder for lysbildenummer 3"/>
          <p:cNvSpPr>
            <a:spLocks noGrp="1"/>
          </p:cNvSpPr>
          <p:nvPr>
            <p:ph type="sldNum" sz="quarter" idx="10"/>
          </p:nvPr>
        </p:nvSpPr>
        <p:spPr/>
        <p:txBody>
          <a:bodyPr/>
          <a:lstStyle/>
          <a:p>
            <a:pPr>
              <a:defRPr/>
            </a:pPr>
            <a:fld id="{AF9B7B78-542E-4541-824C-68BBF27BBB20}" type="slidenum">
              <a:rPr lang="nb-NO" smtClean="0"/>
              <a:pPr>
                <a:defRPr/>
              </a:pPr>
              <a:t>11</a:t>
            </a:fld>
            <a:endParaRPr lang="nb-NO"/>
          </a:p>
        </p:txBody>
      </p:sp>
    </p:spTree>
    <p:extLst>
      <p:ext uri="{BB962C8B-B14F-4D97-AF65-F5344CB8AC3E}">
        <p14:creationId xmlns:p14="http://schemas.microsoft.com/office/powerpoint/2010/main" val="125882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OED = Olje- og energidepartementet</a:t>
            </a:r>
          </a:p>
          <a:p>
            <a:r>
              <a:rPr lang="nb-NO" dirty="0"/>
              <a:t>NVE</a:t>
            </a:r>
            <a:r>
              <a:rPr lang="nb-NO" baseline="0" dirty="0"/>
              <a:t> = Norges vassdrags- og energidirektorat </a:t>
            </a:r>
          </a:p>
          <a:p>
            <a:r>
              <a:rPr lang="nb-NO" baseline="0" dirty="0"/>
              <a:t>FIN = Finansdepartementet </a:t>
            </a:r>
            <a:endParaRPr lang="nb-NO" dirty="0"/>
          </a:p>
        </p:txBody>
      </p:sp>
      <p:sp>
        <p:nvSpPr>
          <p:cNvPr id="4" name="Plassholder for lysbildenummer 3"/>
          <p:cNvSpPr>
            <a:spLocks noGrp="1"/>
          </p:cNvSpPr>
          <p:nvPr>
            <p:ph type="sldNum" sz="quarter" idx="10"/>
          </p:nvPr>
        </p:nvSpPr>
        <p:spPr/>
        <p:txBody>
          <a:bodyPr/>
          <a:lstStyle/>
          <a:p>
            <a:pPr>
              <a:defRPr/>
            </a:pPr>
            <a:fld id="{AF9B7B78-542E-4541-824C-68BBF27BBB20}" type="slidenum">
              <a:rPr lang="nb-NO" smtClean="0"/>
              <a:pPr>
                <a:defRPr/>
              </a:pPr>
              <a:t>12</a:t>
            </a:fld>
            <a:endParaRPr lang="nb-NO"/>
          </a:p>
        </p:txBody>
      </p:sp>
    </p:spTree>
    <p:extLst>
      <p:ext uri="{BB962C8B-B14F-4D97-AF65-F5344CB8AC3E}">
        <p14:creationId xmlns:p14="http://schemas.microsoft.com/office/powerpoint/2010/main" val="362932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Sett inn hvem som er din kommunes</a:t>
            </a:r>
            <a:r>
              <a:rPr lang="nb-NO" baseline="0" dirty="0"/>
              <a:t> landsstyremedlem og varamedlem – se mer på lvk.no</a:t>
            </a:r>
            <a:endParaRPr lang="nb-NO" dirty="0"/>
          </a:p>
        </p:txBody>
      </p:sp>
      <p:sp>
        <p:nvSpPr>
          <p:cNvPr id="4" name="Plassholder for lysbildenummer 3"/>
          <p:cNvSpPr>
            <a:spLocks noGrp="1"/>
          </p:cNvSpPr>
          <p:nvPr>
            <p:ph type="sldNum" sz="quarter" idx="10"/>
          </p:nvPr>
        </p:nvSpPr>
        <p:spPr/>
        <p:txBody>
          <a:bodyPr/>
          <a:lstStyle/>
          <a:p>
            <a:pPr>
              <a:defRPr/>
            </a:pPr>
            <a:fld id="{AF9B7B78-542E-4541-824C-68BBF27BBB20}" type="slidenum">
              <a:rPr lang="nb-NO" smtClean="0"/>
              <a:pPr>
                <a:defRPr/>
              </a:pPr>
              <a:t>13</a:t>
            </a:fld>
            <a:endParaRPr lang="nb-NO"/>
          </a:p>
        </p:txBody>
      </p:sp>
    </p:spTree>
    <p:extLst>
      <p:ext uri="{BB962C8B-B14F-4D97-AF65-F5344CB8AC3E}">
        <p14:creationId xmlns:p14="http://schemas.microsoft.com/office/powerpoint/2010/main" val="4243344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914400" y="2130426"/>
            <a:ext cx="10363200" cy="1470025"/>
          </a:xfrm>
        </p:spPr>
        <p:txBody>
          <a:bodyPr/>
          <a:lstStyle>
            <a:lvl1pPr>
              <a:defRPr/>
            </a:lvl1pPr>
          </a:lstStyle>
          <a:p>
            <a:r>
              <a:rPr lang="nb-NO" dirty="0"/>
              <a:t>Klikk for å redigere tittelstil</a:t>
            </a:r>
          </a:p>
        </p:txBody>
      </p:sp>
      <p:sp>
        <p:nvSpPr>
          <p:cNvPr id="109571" name="Rectangle 3"/>
          <p:cNvSpPr>
            <a:spLocks noGrp="1" noChangeArrowheads="1"/>
          </p:cNvSpPr>
          <p:nvPr>
            <p:ph type="subTitle" idx="1"/>
          </p:nvPr>
        </p:nvSpPr>
        <p:spPr>
          <a:xfrm>
            <a:off x="1828800" y="3886200"/>
            <a:ext cx="8534400" cy="1752600"/>
          </a:xfrm>
        </p:spPr>
        <p:txBody>
          <a:bodyPr/>
          <a:lstStyle>
            <a:lvl1pPr marL="0" indent="0" algn="ctr">
              <a:buFontTx/>
              <a:buNone/>
              <a:defRPr sz="3200" baseline="0"/>
            </a:lvl1pPr>
          </a:lstStyle>
          <a:p>
            <a:r>
              <a:rPr lang="nb-NO"/>
              <a:t>Klikk for å redigere undertittelstil i malen</a:t>
            </a:r>
            <a:endParaRPr lang="nb-NO" dirty="0"/>
          </a:p>
        </p:txBody>
      </p:sp>
      <p:pic>
        <p:nvPicPr>
          <p:cNvPr id="5" name="Picture 14">
            <a:extLst>
              <a:ext uri="{FF2B5EF4-FFF2-40B4-BE49-F238E27FC236}">
                <a16:creationId xmlns:a16="http://schemas.microsoft.com/office/drawing/2014/main" id="{FC628E8E-2A11-574E-A0B1-8E0B68B676B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875" y="5857875"/>
            <a:ext cx="9048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72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7261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930218" y="404814"/>
            <a:ext cx="2734733" cy="5310187"/>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719667" y="404814"/>
            <a:ext cx="8007351" cy="531018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44291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pPr>
              <a:defRPr/>
            </a:pPr>
            <a:fld id="{8EF4B120-E15C-4602-86A5-25EE7FFE9CA6}" type="datetime4">
              <a:rPr lang="nb-NO"/>
              <a:pPr>
                <a:defRPr/>
              </a:pPr>
              <a:t>23. mars 2020</a:t>
            </a:fld>
            <a:endParaRPr lang="nb-NO" dirty="0"/>
          </a:p>
        </p:txBody>
      </p:sp>
    </p:spTree>
    <p:extLst>
      <p:ext uri="{BB962C8B-B14F-4D97-AF65-F5344CB8AC3E}">
        <p14:creationId xmlns:p14="http://schemas.microsoft.com/office/powerpoint/2010/main" val="266870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8620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dirty="0"/>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288862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719667" y="1844675"/>
            <a:ext cx="5321300"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244168" y="1844675"/>
            <a:ext cx="5323417" cy="3870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3493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7333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919872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6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31315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889619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667" y="44625"/>
            <a:ext cx="10945284"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n-NO" dirty="0"/>
              <a:t>Klikk for å redigere tittelstil i malen</a:t>
            </a:r>
          </a:p>
        </p:txBody>
      </p:sp>
      <p:sp>
        <p:nvSpPr>
          <p:cNvPr id="1027" name="Rectangle 3"/>
          <p:cNvSpPr>
            <a:spLocks noGrp="1" noChangeArrowheads="1"/>
          </p:cNvSpPr>
          <p:nvPr>
            <p:ph type="body" idx="1"/>
          </p:nvPr>
        </p:nvSpPr>
        <p:spPr bwMode="auto">
          <a:xfrm>
            <a:off x="719667" y="1412776"/>
            <a:ext cx="10847917" cy="444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n-NO" dirty="0"/>
              <a:t>Klikk for å redigere tekststiler i malen</a:t>
            </a:r>
          </a:p>
          <a:p>
            <a:pPr lvl="1"/>
            <a:r>
              <a:rPr lang="nb-NO" altLang="nn-NO" dirty="0"/>
              <a:t>Andre nivå</a:t>
            </a:r>
          </a:p>
          <a:p>
            <a:pPr lvl="2"/>
            <a:r>
              <a:rPr lang="nb-NO" altLang="nn-NO" dirty="0"/>
              <a:t>Tredje nivå</a:t>
            </a:r>
          </a:p>
          <a:p>
            <a:pPr lvl="3"/>
            <a:r>
              <a:rPr lang="nb-NO" altLang="nn-NO" dirty="0"/>
              <a:t>Fjerde nivå</a:t>
            </a:r>
          </a:p>
        </p:txBody>
      </p:sp>
      <p:sp>
        <p:nvSpPr>
          <p:cNvPr id="6" name="Plassholder for dato 5"/>
          <p:cNvSpPr>
            <a:spLocks noGrp="1"/>
          </p:cNvSpPr>
          <p:nvPr>
            <p:ph type="dt" sz="half" idx="2"/>
          </p:nvPr>
        </p:nvSpPr>
        <p:spPr>
          <a:xfrm>
            <a:off x="2159563" y="6429376"/>
            <a:ext cx="2844800" cy="365125"/>
          </a:xfrm>
          <a:prstGeom prst="rect">
            <a:avLst/>
          </a:prstGeom>
        </p:spPr>
        <p:txBody>
          <a:bodyPr vert="horz" lIns="91440" tIns="45720" rIns="91440" bIns="45720" rtlCol="0" anchor="ctr"/>
          <a:lstStyle>
            <a:lvl1pPr algn="l">
              <a:defRPr sz="1400">
                <a:solidFill>
                  <a:schemeClr val="bg1"/>
                </a:solidFill>
                <a:latin typeface="Calibri" pitchFamily="34" charset="0"/>
              </a:defRPr>
            </a:lvl1pPr>
          </a:lstStyle>
          <a:p>
            <a:pPr>
              <a:defRPr/>
            </a:pPr>
            <a:fld id="{73851273-BACC-40F3-AE9F-0C7170DEE445}" type="datetime4">
              <a:rPr lang="nb-NO"/>
              <a:pPr>
                <a:defRPr/>
              </a:pPr>
              <a:t>23. mars 2020</a:t>
            </a:fld>
            <a:endParaRPr lang="nb-NO" dirty="0"/>
          </a:p>
        </p:txBody>
      </p:sp>
      <p:sp>
        <p:nvSpPr>
          <p:cNvPr id="8" name="Plassholder for lysbildenummer 7"/>
          <p:cNvSpPr>
            <a:spLocks noGrp="1"/>
          </p:cNvSpPr>
          <p:nvPr>
            <p:ph type="sldNum" sz="quarter" idx="4"/>
          </p:nvPr>
        </p:nvSpPr>
        <p:spPr>
          <a:xfrm>
            <a:off x="5039883" y="6429376"/>
            <a:ext cx="2844800" cy="365125"/>
          </a:xfrm>
          <a:prstGeom prst="rect">
            <a:avLst/>
          </a:prstGeom>
        </p:spPr>
        <p:txBody>
          <a:bodyPr vert="horz" lIns="91440" tIns="45720" rIns="91440" bIns="45720" rtlCol="0" anchor="ctr"/>
          <a:lstStyle>
            <a:lvl1pPr algn="r">
              <a:defRPr sz="1200">
                <a:solidFill>
                  <a:schemeClr val="bg1"/>
                </a:solidFill>
              </a:defRPr>
            </a:lvl1pPr>
          </a:lstStyle>
          <a:p>
            <a:pPr>
              <a:defRPr/>
            </a:pPr>
            <a:fld id="{325B754E-B07D-4DB0-A634-71406A155BE5}" type="slidenum">
              <a:rPr lang="nb-NO"/>
              <a:pPr>
                <a:defRPr/>
              </a:pPr>
              <a:t>‹#›</a:t>
            </a:fld>
            <a:endParaRPr lang="nb-NO" dirty="0"/>
          </a:p>
        </p:txBody>
      </p:sp>
      <p:pic>
        <p:nvPicPr>
          <p:cNvPr id="7" name="Picture 14">
            <a:extLst>
              <a:ext uri="{FF2B5EF4-FFF2-40B4-BE49-F238E27FC236}">
                <a16:creationId xmlns:a16="http://schemas.microsoft.com/office/drawing/2014/main" id="{354AB386-3135-7642-AF6A-812B8BE2DBDA}"/>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91344" y="5912265"/>
            <a:ext cx="90487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ctr" rtl="0" eaLnBrk="0" fontAlgn="base" hangingPunct="0">
        <a:spcBef>
          <a:spcPct val="0"/>
        </a:spcBef>
        <a:spcAft>
          <a:spcPct val="0"/>
        </a:spcAft>
        <a:defRPr sz="3200">
          <a:solidFill>
            <a:schemeClr val="bg1"/>
          </a:solidFill>
          <a:latin typeface="Calibri" pitchFamily="34" charset="0"/>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Arial Unicode MS" pitchFamily="34" charset="-128"/>
        </a:defRPr>
      </a:lvl6pPr>
      <a:lvl7pPr marL="914400" algn="ctr" rtl="0" fontAlgn="base">
        <a:spcBef>
          <a:spcPct val="0"/>
        </a:spcBef>
        <a:spcAft>
          <a:spcPct val="0"/>
        </a:spcAft>
        <a:defRPr sz="4400">
          <a:solidFill>
            <a:schemeClr val="bg1"/>
          </a:solidFill>
          <a:latin typeface="Arial Unicode MS" pitchFamily="34" charset="-128"/>
        </a:defRPr>
      </a:lvl7pPr>
      <a:lvl8pPr marL="1371600" algn="ctr" rtl="0" fontAlgn="base">
        <a:spcBef>
          <a:spcPct val="0"/>
        </a:spcBef>
        <a:spcAft>
          <a:spcPct val="0"/>
        </a:spcAft>
        <a:defRPr sz="4400">
          <a:solidFill>
            <a:schemeClr val="bg1"/>
          </a:solidFill>
          <a:latin typeface="Arial Unicode MS" pitchFamily="34" charset="-128"/>
        </a:defRPr>
      </a:lvl8pPr>
      <a:lvl9pPr marL="1828800" algn="ctr" rtl="0" fontAlgn="base">
        <a:spcBef>
          <a:spcPct val="0"/>
        </a:spcBef>
        <a:spcAft>
          <a:spcPct val="0"/>
        </a:spcAft>
        <a:defRPr sz="4400">
          <a:solidFill>
            <a:schemeClr val="bg1"/>
          </a:solidFill>
          <a:latin typeface="Arial Unicode MS" pitchFamily="34" charset="-128"/>
        </a:defRPr>
      </a:lvl9pPr>
    </p:titleStyle>
    <p:bodyStyle>
      <a:lvl1pPr marL="342900" indent="-342900" algn="l" rtl="0" eaLnBrk="0" fontAlgn="base" hangingPunct="0">
        <a:spcBef>
          <a:spcPct val="20000"/>
        </a:spcBef>
        <a:spcAft>
          <a:spcPct val="0"/>
        </a:spcAft>
        <a:buChar char="•"/>
        <a:defRPr sz="28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Times New Roman" pitchFamily="18" charset="0"/>
        </a:defRPr>
      </a:lvl5pPr>
      <a:lvl6pPr marL="2514600" indent="-228600" algn="l" rtl="0" fontAlgn="base">
        <a:spcBef>
          <a:spcPct val="20000"/>
        </a:spcBef>
        <a:spcAft>
          <a:spcPct val="0"/>
        </a:spcAft>
        <a:buChar char="»"/>
        <a:defRPr sz="2000">
          <a:solidFill>
            <a:schemeClr val="bg1"/>
          </a:solidFill>
          <a:latin typeface="Times New Roman" pitchFamily="18" charset="0"/>
        </a:defRPr>
      </a:lvl6pPr>
      <a:lvl7pPr marL="2971800" indent="-228600" algn="l" rtl="0" fontAlgn="base">
        <a:spcBef>
          <a:spcPct val="20000"/>
        </a:spcBef>
        <a:spcAft>
          <a:spcPct val="0"/>
        </a:spcAft>
        <a:buChar char="»"/>
        <a:defRPr sz="2000">
          <a:solidFill>
            <a:schemeClr val="bg1"/>
          </a:solidFill>
          <a:latin typeface="Times New Roman" pitchFamily="18" charset="0"/>
        </a:defRPr>
      </a:lvl7pPr>
      <a:lvl8pPr marL="3429000" indent="-228600" algn="l" rtl="0" fontAlgn="base">
        <a:spcBef>
          <a:spcPct val="20000"/>
        </a:spcBef>
        <a:spcAft>
          <a:spcPct val="0"/>
        </a:spcAft>
        <a:buChar char="»"/>
        <a:defRPr sz="2000">
          <a:solidFill>
            <a:schemeClr val="bg1"/>
          </a:solidFill>
          <a:latin typeface="Times New Roman" pitchFamily="18" charset="0"/>
        </a:defRPr>
      </a:lvl8pPr>
      <a:lvl9pPr marL="3886200" indent="-228600" algn="l" rtl="0" fontAlgn="base">
        <a:spcBef>
          <a:spcPct val="20000"/>
        </a:spcBef>
        <a:spcAft>
          <a:spcPct val="0"/>
        </a:spcAft>
        <a:buChar char="»"/>
        <a:defRPr sz="2000">
          <a:solidFill>
            <a:schemeClr val="bg1"/>
          </a:solidFill>
          <a:latin typeface="Times New Roman" pitchFamily="18"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utmark.n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tmark.n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subTitle" idx="1"/>
          </p:nvPr>
        </p:nvSpPr>
        <p:spPr>
          <a:xfrm>
            <a:off x="1977452" y="4102763"/>
            <a:ext cx="7704856" cy="1463645"/>
          </a:xfrm>
        </p:spPr>
        <p:txBody>
          <a:bodyPr/>
          <a:lstStyle/>
          <a:p>
            <a:pPr eaLnBrk="1" hangingPunct="1"/>
            <a:r>
              <a:rPr lang="nb-NO" altLang="nb-NO" dirty="0"/>
              <a:t>Folkevalgtopplæring</a:t>
            </a:r>
            <a:br>
              <a:rPr lang="nb-NO" altLang="nb-NO" dirty="0"/>
            </a:br>
            <a:r>
              <a:rPr lang="nb-NO" altLang="nb-NO" dirty="0"/>
              <a:t>i [navn] kommune</a:t>
            </a:r>
          </a:p>
          <a:p>
            <a:pPr eaLnBrk="1" hangingPunct="1"/>
            <a:r>
              <a:rPr lang="nb-NO" altLang="nb-NO" dirty="0"/>
              <a:t>USS</a:t>
            </a:r>
            <a:endParaRPr lang="nb-NO" altLang="nb-NO" sz="2000" dirty="0"/>
          </a:p>
        </p:txBody>
      </p:sp>
      <p:sp>
        <p:nvSpPr>
          <p:cNvPr id="2" name="Plassholder for dato 1"/>
          <p:cNvSpPr>
            <a:spLocks noGrp="1"/>
          </p:cNvSpPr>
          <p:nvPr>
            <p:ph type="dt" sz="half" idx="10"/>
          </p:nvPr>
        </p:nvSpPr>
        <p:spPr bwMode="auto">
          <a:xfrm>
            <a:off x="1619251" y="6357941"/>
            <a:ext cx="2540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b-NO"/>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a:defRPr/>
            </a:pPr>
            <a:fld id="{C41DFC7E-2209-45A9-9507-5EF6FF56EEF6}" type="datetime1">
              <a:rPr lang="nb-NO" altLang="nn-NO" smtClean="0"/>
              <a:pPr>
                <a:defRPr/>
              </a:pPr>
              <a:t>23.03.2020</a:t>
            </a:fld>
            <a:endParaRPr lang="nb-NO" altLang="nn-NO" dirty="0"/>
          </a:p>
        </p:txBody>
      </p:sp>
      <p:pic>
        <p:nvPicPr>
          <p:cNvPr id="5" name="Bilde 4">
            <a:extLst>
              <a:ext uri="{FF2B5EF4-FFF2-40B4-BE49-F238E27FC236}">
                <a16:creationId xmlns:a16="http://schemas.microsoft.com/office/drawing/2014/main" id="{3623A8BE-32BA-4D49-8AAA-CC5351829C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25" t="23669" r="5474" b="-593"/>
          <a:stretch/>
        </p:blipFill>
        <p:spPr>
          <a:xfrm>
            <a:off x="110516" y="142872"/>
            <a:ext cx="2183740" cy="1463645"/>
          </a:xfrm>
          <a:prstGeom prst="rect">
            <a:avLst/>
          </a:prstGeom>
          <a:ln>
            <a:noFill/>
          </a:ln>
          <a:effectLst>
            <a:outerShdw blurRad="292100" dist="139700" dir="2700000" algn="tl" rotWithShape="0">
              <a:srgbClr val="333333">
                <a:alpha val="65000"/>
              </a:srgbClr>
            </a:outerShdw>
          </a:effectLst>
        </p:spPr>
      </p:pic>
      <p:pic>
        <p:nvPicPr>
          <p:cNvPr id="6" name="Bilde 5">
            <a:extLst>
              <a:ext uri="{FF2B5EF4-FFF2-40B4-BE49-F238E27FC236}">
                <a16:creationId xmlns:a16="http://schemas.microsoft.com/office/drawing/2014/main" id="{67FE43DD-7AAE-4655-898E-B391D9F44C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882" y="127823"/>
            <a:ext cx="2232248" cy="1478694"/>
          </a:xfrm>
          <a:prstGeom prst="rect">
            <a:avLst/>
          </a:prstGeom>
          <a:ln>
            <a:noFill/>
          </a:ln>
          <a:effectLst>
            <a:outerShdw blurRad="292100" dist="139700" dir="2700000" algn="tl" rotWithShape="0">
              <a:srgbClr val="333333">
                <a:alpha val="65000"/>
              </a:srgbClr>
            </a:outerShdw>
          </a:effectLst>
        </p:spPr>
      </p:pic>
      <p:pic>
        <p:nvPicPr>
          <p:cNvPr id="7" name="Bilde 6">
            <a:extLst>
              <a:ext uri="{FF2B5EF4-FFF2-40B4-BE49-F238E27FC236}">
                <a16:creationId xmlns:a16="http://schemas.microsoft.com/office/drawing/2014/main" id="{B9C1D956-CCED-4421-AECD-F4588AE5C5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25"/>
          <a:stretch/>
        </p:blipFill>
        <p:spPr>
          <a:xfrm>
            <a:off x="7105845" y="127823"/>
            <a:ext cx="2201983" cy="1464219"/>
          </a:xfrm>
          <a:prstGeom prst="rect">
            <a:avLst/>
          </a:prstGeom>
          <a:ln>
            <a:noFill/>
          </a:ln>
          <a:effectLst>
            <a:outerShdw blurRad="292100" dist="139700" dir="2700000" algn="tl" rotWithShape="0">
              <a:srgbClr val="333333">
                <a:alpha val="65000"/>
              </a:srgbClr>
            </a:outerShdw>
          </a:effectLst>
        </p:spPr>
      </p:pic>
      <p:pic>
        <p:nvPicPr>
          <p:cNvPr id="8" name="Bilde 7">
            <a:extLst>
              <a:ext uri="{FF2B5EF4-FFF2-40B4-BE49-F238E27FC236}">
                <a16:creationId xmlns:a16="http://schemas.microsoft.com/office/drawing/2014/main" id="{036A9C52-D8D8-437C-9391-0CA18897D392}"/>
              </a:ext>
            </a:extLst>
          </p:cNvPr>
          <p:cNvPicPr>
            <a:picLocks noChangeAspect="1"/>
          </p:cNvPicPr>
          <p:nvPr/>
        </p:nvPicPr>
        <p:blipFill>
          <a:blip r:embed="rId6"/>
          <a:stretch>
            <a:fillRect/>
          </a:stretch>
        </p:blipFill>
        <p:spPr>
          <a:xfrm>
            <a:off x="9365505" y="1606517"/>
            <a:ext cx="2941263" cy="2046754"/>
          </a:xfrm>
          <a:prstGeom prst="rect">
            <a:avLst/>
          </a:prstGeom>
        </p:spPr>
      </p:pic>
      <p:pic>
        <p:nvPicPr>
          <p:cNvPr id="9" name="Bilde 8">
            <a:extLst>
              <a:ext uri="{FF2B5EF4-FFF2-40B4-BE49-F238E27FC236}">
                <a16:creationId xmlns:a16="http://schemas.microsoft.com/office/drawing/2014/main" id="{0A8FCBB9-0998-4C6A-A645-4AE917E15AA3}"/>
              </a:ext>
            </a:extLst>
          </p:cNvPr>
          <p:cNvPicPr>
            <a:picLocks noChangeAspect="1"/>
          </p:cNvPicPr>
          <p:nvPr/>
        </p:nvPicPr>
        <p:blipFill rotWithShape="1">
          <a:blip r:embed="rId7">
            <a:extLst>
              <a:ext uri="{28A0092B-C50C-407E-A947-70E740481C1C}">
                <a14:useLocalDpi xmlns:a14="http://schemas.microsoft.com/office/drawing/2010/main" val="0"/>
              </a:ext>
            </a:extLst>
          </a:blip>
          <a:srcRect t="633" b="3996"/>
          <a:stretch/>
        </p:blipFill>
        <p:spPr>
          <a:xfrm>
            <a:off x="153783" y="1808144"/>
            <a:ext cx="2141728" cy="1555664"/>
          </a:xfrm>
          <a:prstGeom prst="rect">
            <a:avLst/>
          </a:prstGeom>
        </p:spPr>
      </p:pic>
      <p:pic>
        <p:nvPicPr>
          <p:cNvPr id="10" name="Bilde 9">
            <a:extLst>
              <a:ext uri="{FF2B5EF4-FFF2-40B4-BE49-F238E27FC236}">
                <a16:creationId xmlns:a16="http://schemas.microsoft.com/office/drawing/2014/main" id="{61C280C5-72C5-41BE-822C-BF370779FC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65852" y="108182"/>
            <a:ext cx="2434655" cy="1550490"/>
          </a:xfrm>
          <a:prstGeom prst="rect">
            <a:avLst/>
          </a:prstGeom>
        </p:spPr>
      </p:pic>
      <p:pic>
        <p:nvPicPr>
          <p:cNvPr id="11" name="Picture 2" descr="C:\Users\Caroline Lund\Pictures\utmark\dyr\komprimert\sauer - kompr.jpg">
            <a:extLst>
              <a:ext uri="{FF2B5EF4-FFF2-40B4-BE49-F238E27FC236}">
                <a16:creationId xmlns:a16="http://schemas.microsoft.com/office/drawing/2014/main" id="{EEDD31D1-AC5C-4EB3-AA8E-F9F130C36B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71178" y="1797806"/>
            <a:ext cx="2248952" cy="156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e 12">
            <a:extLst>
              <a:ext uri="{FF2B5EF4-FFF2-40B4-BE49-F238E27FC236}">
                <a16:creationId xmlns:a16="http://schemas.microsoft.com/office/drawing/2014/main" id="{1A619413-7CDC-4674-96A4-574785D08E88}"/>
              </a:ext>
            </a:extLst>
          </p:cNvPr>
          <p:cNvPicPr>
            <a:picLocks noChangeAspect="1"/>
          </p:cNvPicPr>
          <p:nvPr/>
        </p:nvPicPr>
        <p:blipFill>
          <a:blip r:embed="rId10"/>
          <a:stretch>
            <a:fillRect/>
          </a:stretch>
        </p:blipFill>
        <p:spPr>
          <a:xfrm>
            <a:off x="4713756" y="127823"/>
            <a:ext cx="2232248" cy="1484771"/>
          </a:xfrm>
          <a:prstGeom prst="rect">
            <a:avLst/>
          </a:prstGeom>
        </p:spPr>
      </p:pic>
      <p:pic>
        <p:nvPicPr>
          <p:cNvPr id="14" name="Bilde 13">
            <a:extLst>
              <a:ext uri="{FF2B5EF4-FFF2-40B4-BE49-F238E27FC236}">
                <a16:creationId xmlns:a16="http://schemas.microsoft.com/office/drawing/2014/main" id="{671FFA5B-B820-4C15-A9C1-21238D4D47CB}"/>
              </a:ext>
            </a:extLst>
          </p:cNvPr>
          <p:cNvPicPr>
            <a:picLocks noChangeAspect="1"/>
          </p:cNvPicPr>
          <p:nvPr/>
        </p:nvPicPr>
        <p:blipFill rotWithShape="1">
          <a:blip r:embed="rId11"/>
          <a:srcRect r="10864"/>
          <a:stretch/>
        </p:blipFill>
        <p:spPr>
          <a:xfrm>
            <a:off x="4695797" y="1797806"/>
            <a:ext cx="2343835" cy="1578094"/>
          </a:xfrm>
          <a:prstGeom prst="rect">
            <a:avLst/>
          </a:prstGeom>
        </p:spPr>
      </p:pic>
      <p:pic>
        <p:nvPicPr>
          <p:cNvPr id="15" name="Bilde 14">
            <a:extLst>
              <a:ext uri="{FF2B5EF4-FFF2-40B4-BE49-F238E27FC236}">
                <a16:creationId xmlns:a16="http://schemas.microsoft.com/office/drawing/2014/main" id="{B35833CA-D355-42F2-8244-E4E0E8FDE9B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12218"/>
          <a:stretch/>
        </p:blipFill>
        <p:spPr>
          <a:xfrm>
            <a:off x="7134124" y="1779038"/>
            <a:ext cx="2201983" cy="1550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Har du oversikt over lovverket?</a:t>
            </a:r>
          </a:p>
        </p:txBody>
      </p:sp>
      <p:sp>
        <p:nvSpPr>
          <p:cNvPr id="3" name="Plassholder for innhold 2"/>
          <p:cNvSpPr>
            <a:spLocks noGrp="1"/>
          </p:cNvSpPr>
          <p:nvPr>
            <p:ph idx="1"/>
          </p:nvPr>
        </p:nvSpPr>
        <p:spPr>
          <a:xfrm>
            <a:off x="983432" y="1218132"/>
            <a:ext cx="10847917" cy="5246886"/>
          </a:xfrm>
        </p:spPr>
        <p:txBody>
          <a:bodyPr/>
          <a:lstStyle/>
          <a:p>
            <a:r>
              <a:rPr lang="nb-NO" sz="2400" dirty="0"/>
              <a:t>En rekke lover er aktuelle for saker USS jobber med. Her er noen aktuelle lover:</a:t>
            </a:r>
          </a:p>
          <a:p>
            <a:pPr lvl="1"/>
            <a:r>
              <a:rPr lang="nb-NO" sz="2000" dirty="0"/>
              <a:t>Vannfallsrettighetsloven 1917</a:t>
            </a:r>
          </a:p>
          <a:p>
            <a:pPr lvl="1"/>
            <a:r>
              <a:rPr lang="nb-NO" sz="2000" dirty="0"/>
              <a:t>Vassdragsreguleringsloven 1917</a:t>
            </a:r>
          </a:p>
          <a:p>
            <a:pPr lvl="1"/>
            <a:r>
              <a:rPr lang="nb-NO" sz="2000" dirty="0"/>
              <a:t>Forvaltningsloven 1967</a:t>
            </a:r>
          </a:p>
          <a:p>
            <a:pPr lvl="1"/>
            <a:r>
              <a:rPr lang="nb-NO" sz="2000" dirty="0"/>
              <a:t>Fjellova fra 1975</a:t>
            </a:r>
          </a:p>
          <a:p>
            <a:pPr lvl="1"/>
            <a:r>
              <a:rPr lang="nb-NO" sz="2000" dirty="0"/>
              <a:t>Energiloven 1990</a:t>
            </a:r>
          </a:p>
          <a:p>
            <a:pPr lvl="1"/>
            <a:r>
              <a:rPr lang="nb-NO" sz="2000" dirty="0"/>
              <a:t>Statsallmenningsloven fra 1992</a:t>
            </a:r>
          </a:p>
          <a:p>
            <a:pPr lvl="1"/>
            <a:r>
              <a:rPr lang="nb-NO" sz="2000" dirty="0"/>
              <a:t>Vannressursloven 2000</a:t>
            </a:r>
          </a:p>
          <a:p>
            <a:pPr lvl="1"/>
            <a:r>
              <a:rPr lang="nb-NO" sz="2000" dirty="0"/>
              <a:t>Plan- og bygningsloven fra 2008</a:t>
            </a:r>
          </a:p>
          <a:p>
            <a:pPr lvl="1"/>
            <a:r>
              <a:rPr lang="nb-NO" sz="2000" dirty="0"/>
              <a:t>Naturmangfoldloven fra 2009</a:t>
            </a:r>
          </a:p>
          <a:p>
            <a:pPr lvl="1"/>
            <a:r>
              <a:rPr lang="nb-NO" sz="2000" dirty="0"/>
              <a:t>Lov om dyrevelferd 2009</a:t>
            </a:r>
          </a:p>
          <a:p>
            <a:pPr lvl="1"/>
            <a:r>
              <a:rPr lang="nb-NO" sz="2000" dirty="0"/>
              <a:t>Kommuneloven fra 2018</a:t>
            </a:r>
          </a:p>
          <a:p>
            <a:r>
              <a:rPr lang="nb-NO" sz="2400" dirty="0"/>
              <a:t>USS har </a:t>
            </a:r>
            <a:r>
              <a:rPr lang="nb-NO" sz="2400" dirty="0">
                <a:solidFill>
                  <a:srgbClr val="FFC000"/>
                </a:solidFill>
              </a:rPr>
              <a:t>oversikt</a:t>
            </a:r>
            <a:r>
              <a:rPr lang="nb-NO" sz="2400" dirty="0"/>
              <a:t> over og </a:t>
            </a:r>
            <a:r>
              <a:rPr lang="nb-NO" sz="2400" dirty="0">
                <a:solidFill>
                  <a:srgbClr val="FFC000"/>
                </a:solidFill>
              </a:rPr>
              <a:t>kunnskap</a:t>
            </a:r>
            <a:r>
              <a:rPr lang="nb-NO" sz="2400" dirty="0"/>
              <a:t> om dette lovverket</a:t>
            </a:r>
          </a:p>
          <a:p>
            <a:endParaRPr lang="nb-NO" dirty="0"/>
          </a:p>
          <a:p>
            <a:pPr lvl="1"/>
            <a:endParaRPr lang="nb-NO" dirty="0"/>
          </a:p>
        </p:txBody>
      </p:sp>
      <p:sp>
        <p:nvSpPr>
          <p:cNvPr id="4" name="Plassholder for dato 3"/>
          <p:cNvSpPr>
            <a:spLocks noGrp="1"/>
          </p:cNvSpPr>
          <p:nvPr>
            <p:ph type="dt" sz="half" idx="10"/>
          </p:nvPr>
        </p:nvSpPr>
        <p:spPr bwMode="auto">
          <a:xfrm>
            <a:off x="1619251" y="6357941"/>
            <a:ext cx="2540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b-NO"/>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a:defRPr/>
            </a:pPr>
            <a:fld id="{78898A6E-3CAE-4134-B632-C8A968CCDEAD}" type="datetime1">
              <a:rPr lang="nb-NO" altLang="nn-NO" smtClean="0"/>
              <a:pPr>
                <a:defRPr/>
              </a:pPr>
              <a:t>23.03.2020</a:t>
            </a:fld>
            <a:endParaRPr lang="nb-NO" altLang="nn-NO"/>
          </a:p>
        </p:txBody>
      </p:sp>
    </p:spTree>
    <p:extLst>
      <p:ext uri="{BB962C8B-B14F-4D97-AF65-F5344CB8AC3E}">
        <p14:creationId xmlns:p14="http://schemas.microsoft.com/office/powerpoint/2010/main" val="208903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Aktuelle politiske utfordringer</a:t>
            </a:r>
          </a:p>
        </p:txBody>
      </p:sp>
      <p:sp>
        <p:nvSpPr>
          <p:cNvPr id="3" name="Plassholder for innhold 2"/>
          <p:cNvSpPr>
            <a:spLocks noGrp="1"/>
          </p:cNvSpPr>
          <p:nvPr>
            <p:ph idx="1"/>
          </p:nvPr>
        </p:nvSpPr>
        <p:spPr/>
        <p:txBody>
          <a:bodyPr/>
          <a:lstStyle/>
          <a:p>
            <a:r>
              <a:rPr lang="nb-NO" dirty="0"/>
              <a:t>Kommunenes rolle som den primære arealforvalter er under </a:t>
            </a:r>
            <a:r>
              <a:rPr lang="nb-NO" dirty="0">
                <a:solidFill>
                  <a:srgbClr val="FFC000"/>
                </a:solidFill>
              </a:rPr>
              <a:t>stadig press </a:t>
            </a:r>
            <a:r>
              <a:rPr lang="nb-NO" dirty="0"/>
              <a:t>fra politisk hold</a:t>
            </a:r>
          </a:p>
          <a:p>
            <a:pPr lvl="1"/>
            <a:r>
              <a:rPr lang="nb-NO" dirty="0"/>
              <a:t>Statlige planer</a:t>
            </a:r>
          </a:p>
          <a:p>
            <a:pPr lvl="1"/>
            <a:r>
              <a:rPr lang="nb-NO" dirty="0"/>
              <a:t>Fylkeskommunenes rolle?</a:t>
            </a:r>
          </a:p>
          <a:p>
            <a:endParaRPr lang="nb-NO" dirty="0"/>
          </a:p>
        </p:txBody>
      </p:sp>
      <p:sp>
        <p:nvSpPr>
          <p:cNvPr id="4" name="Plassholder for dato 3"/>
          <p:cNvSpPr>
            <a:spLocks noGrp="1"/>
          </p:cNvSpPr>
          <p:nvPr>
            <p:ph type="dt" sz="half" idx="10"/>
          </p:nvPr>
        </p:nvSpPr>
        <p:spPr bwMode="auto">
          <a:xfrm>
            <a:off x="1619251" y="6357941"/>
            <a:ext cx="2540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b-NO"/>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a:defRPr/>
            </a:pPr>
            <a:fld id="{78898A6E-3CAE-4134-B632-C8A968CCDEAD}" type="datetime1">
              <a:rPr lang="nb-NO" altLang="nn-NO" smtClean="0"/>
              <a:pPr>
                <a:defRPr/>
              </a:pPr>
              <a:t>23.03.2020</a:t>
            </a:fld>
            <a:endParaRPr lang="nb-NO" altLang="nn-NO"/>
          </a:p>
        </p:txBody>
      </p:sp>
    </p:spTree>
    <p:extLst>
      <p:ext uri="{BB962C8B-B14F-4D97-AF65-F5344CB8AC3E}">
        <p14:creationId xmlns:p14="http://schemas.microsoft.com/office/powerpoint/2010/main" val="408741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kan USS hjelpe [navn] kommune med?</a:t>
            </a:r>
          </a:p>
        </p:txBody>
      </p:sp>
      <p:sp>
        <p:nvSpPr>
          <p:cNvPr id="3" name="Plassholder for innhold 2"/>
          <p:cNvSpPr>
            <a:spLocks noGrp="1"/>
          </p:cNvSpPr>
          <p:nvPr>
            <p:ph idx="1"/>
          </p:nvPr>
        </p:nvSpPr>
        <p:spPr/>
        <p:txBody>
          <a:bodyPr/>
          <a:lstStyle/>
          <a:p>
            <a:r>
              <a:rPr lang="nb-NO" dirty="0"/>
              <a:t>USS bistår alle kommunene samlet i spørsmål om regelverk, rettstvister mv</a:t>
            </a:r>
          </a:p>
          <a:p>
            <a:r>
              <a:rPr lang="nb-NO" dirty="0"/>
              <a:t>LVK arbeider direkte mot forvaltningsmyndigheter som KMD, KLD, OED, FIN, Miljødirektoratet og mot politiske myndigheter som regjering, Storting, politiske partier mv  for å ivareta kommunenes interesser</a:t>
            </a:r>
            <a:endParaRPr lang="nb-NO" dirty="0">
              <a:solidFill>
                <a:srgbClr val="FFC000"/>
              </a:solidFill>
            </a:endParaRPr>
          </a:p>
          <a:p>
            <a:r>
              <a:rPr lang="nb-NO" dirty="0"/>
              <a:t>USS driver </a:t>
            </a:r>
            <a:r>
              <a:rPr lang="nb-NO" dirty="0">
                <a:solidFill>
                  <a:srgbClr val="FFC000"/>
                </a:solidFill>
              </a:rPr>
              <a:t>omfattende intern opplæring </a:t>
            </a:r>
            <a:r>
              <a:rPr lang="nb-NO" dirty="0"/>
              <a:t>og</a:t>
            </a:r>
            <a:r>
              <a:rPr lang="nb-NO" dirty="0">
                <a:solidFill>
                  <a:srgbClr val="FFC000"/>
                </a:solidFill>
              </a:rPr>
              <a:t> kompetansebygging</a:t>
            </a:r>
          </a:p>
          <a:p>
            <a:r>
              <a:rPr lang="nb-NO" dirty="0"/>
              <a:t>Sekretariatet kan </a:t>
            </a:r>
            <a:r>
              <a:rPr lang="nb-NO" dirty="0">
                <a:solidFill>
                  <a:srgbClr val="FFC000"/>
                </a:solidFill>
              </a:rPr>
              <a:t>bistå kommuner i enkeltsaker</a:t>
            </a:r>
          </a:p>
        </p:txBody>
      </p:sp>
      <p:sp>
        <p:nvSpPr>
          <p:cNvPr id="4" name="Plassholder for dato 3"/>
          <p:cNvSpPr>
            <a:spLocks noGrp="1"/>
          </p:cNvSpPr>
          <p:nvPr>
            <p:ph type="dt" sz="half" idx="10"/>
          </p:nvPr>
        </p:nvSpPr>
        <p:spPr bwMode="auto">
          <a:xfrm>
            <a:off x="1619251" y="6357941"/>
            <a:ext cx="2540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b-NO"/>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a:defRPr/>
            </a:pPr>
            <a:fld id="{78898A6E-3CAE-4134-B632-C8A968CCDEAD}" type="datetime1">
              <a:rPr lang="nb-NO" altLang="nn-NO" smtClean="0"/>
              <a:pPr>
                <a:defRPr/>
              </a:pPr>
              <a:t>23.03.2020</a:t>
            </a:fld>
            <a:endParaRPr lang="nb-NO" altLang="nn-NO"/>
          </a:p>
        </p:txBody>
      </p:sp>
    </p:spTree>
    <p:extLst>
      <p:ext uri="{BB962C8B-B14F-4D97-AF65-F5344CB8AC3E}">
        <p14:creationId xmlns:p14="http://schemas.microsoft.com/office/powerpoint/2010/main" val="339602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Hvem kan kontaktes i USS?</a:t>
            </a:r>
          </a:p>
        </p:txBody>
      </p:sp>
      <p:sp>
        <p:nvSpPr>
          <p:cNvPr id="3" name="Plassholder for innhold 2"/>
          <p:cNvSpPr>
            <a:spLocks noGrp="1"/>
          </p:cNvSpPr>
          <p:nvPr>
            <p:ph idx="1"/>
          </p:nvPr>
        </p:nvSpPr>
        <p:spPr/>
        <p:txBody>
          <a:bodyPr/>
          <a:lstStyle/>
          <a:p>
            <a:r>
              <a:rPr lang="nb-NO" dirty="0"/>
              <a:t>Vårt </a:t>
            </a:r>
            <a:r>
              <a:rPr lang="nb-NO" dirty="0">
                <a:solidFill>
                  <a:srgbClr val="FFC000"/>
                </a:solidFill>
              </a:rPr>
              <a:t>landsstyremedlem</a:t>
            </a:r>
            <a:r>
              <a:rPr lang="nb-NO" dirty="0"/>
              <a:t> er [navn] og [kommune]</a:t>
            </a:r>
          </a:p>
          <a:p>
            <a:pPr lvl="1"/>
            <a:r>
              <a:rPr lang="nb-NO" dirty="0"/>
              <a:t>Epost:</a:t>
            </a:r>
          </a:p>
          <a:p>
            <a:pPr lvl="1"/>
            <a:r>
              <a:rPr lang="nb-NO" dirty="0"/>
              <a:t>Telefonnummer: </a:t>
            </a:r>
          </a:p>
          <a:p>
            <a:r>
              <a:rPr lang="nb-NO" dirty="0"/>
              <a:t>Vårt </a:t>
            </a:r>
            <a:r>
              <a:rPr lang="nb-NO" dirty="0">
                <a:solidFill>
                  <a:srgbClr val="FFC000"/>
                </a:solidFill>
              </a:rPr>
              <a:t>varamedlem</a:t>
            </a:r>
            <a:r>
              <a:rPr lang="nb-NO" dirty="0"/>
              <a:t> er [navn] og [kommune]</a:t>
            </a:r>
          </a:p>
          <a:p>
            <a:pPr lvl="1"/>
            <a:r>
              <a:rPr lang="nb-NO" dirty="0"/>
              <a:t>Epost:</a:t>
            </a:r>
          </a:p>
          <a:p>
            <a:pPr lvl="1"/>
            <a:r>
              <a:rPr lang="nb-NO" dirty="0"/>
              <a:t>Telefonnummer: </a:t>
            </a:r>
          </a:p>
          <a:p>
            <a:r>
              <a:rPr lang="nb-NO" dirty="0"/>
              <a:t>USS hjemmeside: </a:t>
            </a:r>
            <a:r>
              <a:rPr lang="nb-NO" dirty="0">
                <a:hlinkClick r:id="rId3"/>
              </a:rPr>
              <a:t>www.utmark.no</a:t>
            </a:r>
            <a:r>
              <a:rPr lang="nb-NO" dirty="0"/>
              <a:t> </a:t>
            </a:r>
          </a:p>
          <a:p>
            <a:pPr marL="0" indent="0">
              <a:buNone/>
            </a:pPr>
            <a:endParaRPr lang="nb-NO" dirty="0"/>
          </a:p>
          <a:p>
            <a:endParaRPr lang="nb-NO" dirty="0"/>
          </a:p>
        </p:txBody>
      </p:sp>
      <p:sp>
        <p:nvSpPr>
          <p:cNvPr id="4" name="Plassholder for dato 3"/>
          <p:cNvSpPr>
            <a:spLocks noGrp="1"/>
          </p:cNvSpPr>
          <p:nvPr>
            <p:ph type="dt" sz="half" idx="10"/>
          </p:nvPr>
        </p:nvSpPr>
        <p:spPr bwMode="auto">
          <a:xfrm>
            <a:off x="1619251" y="6357941"/>
            <a:ext cx="2540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b-NO"/>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a:defRPr/>
            </a:pPr>
            <a:fld id="{78898A6E-3CAE-4134-B632-C8A968CCDEAD}" type="datetime1">
              <a:rPr lang="nb-NO" altLang="nn-NO" smtClean="0"/>
              <a:pPr>
                <a:defRPr/>
              </a:pPr>
              <a:t>23.03.2020</a:t>
            </a:fld>
            <a:endParaRPr lang="nb-NO" altLang="nn-NO"/>
          </a:p>
        </p:txBody>
      </p:sp>
    </p:spTree>
    <p:extLst>
      <p:ext uri="{BB962C8B-B14F-4D97-AF65-F5344CB8AC3E}">
        <p14:creationId xmlns:p14="http://schemas.microsoft.com/office/powerpoint/2010/main" val="90696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07568" y="188640"/>
            <a:ext cx="7772400" cy="1143000"/>
          </a:xfrm>
        </p:spPr>
        <p:txBody>
          <a:bodyPr/>
          <a:lstStyle/>
          <a:p>
            <a:r>
              <a:rPr lang="nb-NO" dirty="0"/>
              <a:t>Informasjon fra USS</a:t>
            </a:r>
          </a:p>
        </p:txBody>
      </p:sp>
      <p:sp>
        <p:nvSpPr>
          <p:cNvPr id="3" name="Plassholder for innhold 2"/>
          <p:cNvSpPr>
            <a:spLocks noGrp="1"/>
          </p:cNvSpPr>
          <p:nvPr>
            <p:ph idx="1"/>
          </p:nvPr>
        </p:nvSpPr>
        <p:spPr>
          <a:xfrm>
            <a:off x="623392" y="1371600"/>
            <a:ext cx="6432527" cy="4114800"/>
          </a:xfrm>
        </p:spPr>
        <p:txBody>
          <a:bodyPr/>
          <a:lstStyle/>
          <a:p>
            <a:pPr>
              <a:defRPr/>
            </a:pPr>
            <a:r>
              <a:rPr lang="nb-NO" sz="2400" dirty="0"/>
              <a:t>Informasjon fra USS:</a:t>
            </a:r>
          </a:p>
          <a:p>
            <a:pPr lvl="1">
              <a:defRPr/>
            </a:pPr>
            <a:r>
              <a:rPr lang="nb-NO" sz="2400" dirty="0"/>
              <a:t>USS hjemmesider </a:t>
            </a:r>
            <a:r>
              <a:rPr lang="nb-NO" sz="2400" dirty="0">
                <a:hlinkClick r:id="rId3"/>
              </a:rPr>
              <a:t>www.utmark.no</a:t>
            </a:r>
            <a:r>
              <a:rPr lang="nb-NO" sz="2400" dirty="0"/>
              <a:t> </a:t>
            </a:r>
          </a:p>
          <a:p>
            <a:pPr lvl="1">
              <a:defRPr/>
            </a:pPr>
            <a:r>
              <a:rPr lang="nb-NO" sz="2400" dirty="0"/>
              <a:t>Meld deg på USS-nytt nederst til høyre på hjemmesiden</a:t>
            </a:r>
          </a:p>
          <a:p>
            <a:pPr lvl="1">
              <a:defRPr/>
            </a:pPr>
            <a:r>
              <a:rPr lang="nb-NO" sz="2400" dirty="0"/>
              <a:t>Log deg på og du får tilgang til fagsider og mye nyttig informasjon</a:t>
            </a:r>
          </a:p>
          <a:p>
            <a:pPr lvl="1">
              <a:defRPr/>
            </a:pPr>
            <a:r>
              <a:rPr lang="nb-NO" sz="2400" dirty="0"/>
              <a:t>USS på er på facebook, – lik siden og bli med i diskusjonene!</a:t>
            </a:r>
          </a:p>
          <a:p>
            <a:pPr>
              <a:defRPr/>
            </a:pPr>
            <a:endParaRPr lang="nb-NO" sz="2400" dirty="0"/>
          </a:p>
          <a:p>
            <a:pPr>
              <a:defRPr/>
            </a:pPr>
            <a:r>
              <a:rPr lang="nb-NO" sz="2400" dirty="0"/>
              <a:t>Informasjon til USS</a:t>
            </a:r>
          </a:p>
          <a:p>
            <a:pPr lvl="1">
              <a:defRPr/>
            </a:pPr>
            <a:r>
              <a:rPr lang="nb-NO" sz="2400" dirty="0"/>
              <a:t>Vi er avhengig av innspill fra medlemmene!</a:t>
            </a:r>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1484784"/>
            <a:ext cx="4056263" cy="405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7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USS-arbeidet er:</a:t>
            </a:r>
          </a:p>
        </p:txBody>
      </p:sp>
      <p:sp>
        <p:nvSpPr>
          <p:cNvPr id="3" name="Plassholder for innhold 2"/>
          <p:cNvSpPr>
            <a:spLocks noGrp="1"/>
          </p:cNvSpPr>
          <p:nvPr>
            <p:ph idx="1"/>
          </p:nvPr>
        </p:nvSpPr>
        <p:spPr/>
        <p:txBody>
          <a:bodyPr/>
          <a:lstStyle/>
          <a:p>
            <a:r>
              <a:rPr lang="nb-NO" dirty="0"/>
              <a:t>Viktig for vår kommune!</a:t>
            </a:r>
          </a:p>
          <a:p>
            <a:r>
              <a:rPr lang="nb-NO" dirty="0"/>
              <a:t>En spennende del av norsk distrikts-, næring og miljøpolitikk</a:t>
            </a:r>
          </a:p>
          <a:p>
            <a:r>
              <a:rPr lang="nb-NO" dirty="0"/>
              <a:t>Ubyråkratisk og rett på sak</a:t>
            </a:r>
          </a:p>
          <a:p>
            <a:r>
              <a:rPr lang="nb-NO" dirty="0"/>
              <a:t>Lærerikt</a:t>
            </a:r>
          </a:p>
          <a:p>
            <a:r>
              <a:rPr lang="nb-NO" dirty="0"/>
              <a:t>Sosialt</a:t>
            </a:r>
          </a:p>
        </p:txBody>
      </p:sp>
      <p:sp>
        <p:nvSpPr>
          <p:cNvPr id="4" name="Plassholder for dato 3"/>
          <p:cNvSpPr>
            <a:spLocks noGrp="1"/>
          </p:cNvSpPr>
          <p:nvPr>
            <p:ph type="dt" sz="half" idx="10"/>
          </p:nvPr>
        </p:nvSpPr>
        <p:spPr bwMode="auto">
          <a:xfrm>
            <a:off x="1619251" y="6357941"/>
            <a:ext cx="2540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b-NO"/>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a:defRPr/>
            </a:pPr>
            <a:fld id="{78898A6E-3CAE-4134-B632-C8A968CCDEAD}" type="datetime1">
              <a:rPr lang="nb-NO" altLang="nn-NO" smtClean="0"/>
              <a:pPr>
                <a:defRPr/>
              </a:pPr>
              <a:t>23.03.2020</a:t>
            </a:fld>
            <a:endParaRPr lang="nb-NO" altLang="nn-NO"/>
          </a:p>
        </p:txBody>
      </p:sp>
    </p:spTree>
    <p:extLst>
      <p:ext uri="{BB962C8B-B14F-4D97-AF65-F5344CB8AC3E}">
        <p14:creationId xmlns:p14="http://schemas.microsoft.com/office/powerpoint/2010/main" val="277999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a:xfrm>
            <a:off x="2208213" y="44450"/>
            <a:ext cx="7772400" cy="1143000"/>
          </a:xfrm>
        </p:spPr>
        <p:txBody>
          <a:bodyPr/>
          <a:lstStyle/>
          <a:p>
            <a:r>
              <a:rPr lang="nb-NO" altLang="nb-NO" dirty="0"/>
              <a:t>Hva er USS?</a:t>
            </a:r>
          </a:p>
        </p:txBody>
      </p:sp>
      <p:sp>
        <p:nvSpPr>
          <p:cNvPr id="14339" name="Plassholder for innhold 2"/>
          <p:cNvSpPr>
            <a:spLocks noGrp="1"/>
          </p:cNvSpPr>
          <p:nvPr>
            <p:ph idx="1"/>
          </p:nvPr>
        </p:nvSpPr>
        <p:spPr/>
        <p:txBody>
          <a:bodyPr/>
          <a:lstStyle/>
          <a:p>
            <a:r>
              <a:rPr lang="nb-NO" altLang="nb-NO" dirty="0"/>
              <a:t>Organiserer 99 kommuner med store utmarksareal – fra fjell til kyst</a:t>
            </a:r>
          </a:p>
          <a:p>
            <a:r>
              <a:rPr lang="nb-NO" altLang="nb-NO" dirty="0"/>
              <a:t>Ble stiftet i 1996</a:t>
            </a:r>
          </a:p>
          <a:p>
            <a:r>
              <a:rPr lang="nb-NO" dirty="0">
                <a:solidFill>
                  <a:srgbClr val="FFC000"/>
                </a:solidFill>
              </a:rPr>
              <a:t>Partipolitisk</a:t>
            </a:r>
            <a:r>
              <a:rPr lang="nb-NO" dirty="0"/>
              <a:t> </a:t>
            </a:r>
            <a:r>
              <a:rPr lang="nb-NO" dirty="0">
                <a:solidFill>
                  <a:srgbClr val="FFC000"/>
                </a:solidFill>
              </a:rPr>
              <a:t>nøytral</a:t>
            </a:r>
            <a:endParaRPr lang="nb-NO" dirty="0"/>
          </a:p>
          <a:p>
            <a:r>
              <a:rPr lang="nb-NO" altLang="nb-NO" dirty="0"/>
              <a:t>[Navn] kommune har vært medlem av USS siden [årstall]</a:t>
            </a:r>
          </a:p>
          <a:p>
            <a:pPr marL="0" indent="0">
              <a:buNone/>
            </a:pPr>
            <a:endParaRPr lang="nb-NO" altLang="nb-NO" dirty="0"/>
          </a:p>
        </p:txBody>
      </p:sp>
      <p:sp>
        <p:nvSpPr>
          <p:cNvPr id="14340" name="Plassholder for dato 3"/>
          <p:cNvSpPr>
            <a:spLocks noGrp="1"/>
          </p:cNvSpPr>
          <p:nvPr>
            <p:ph type="dt" sz="quarter" idx="10"/>
          </p:nvPr>
        </p:nvSpPr>
        <p:spPr bwMode="auto">
          <a:xfrm>
            <a:off x="1619251" y="6357941"/>
            <a:ext cx="2540000" cy="35718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nb-NO"/>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eaLnBrk="1" hangingPunct="1">
              <a:defRPr/>
            </a:pPr>
            <a:fld id="{78898A6E-3CAE-4134-B632-C8A968CCDEAD}" type="datetime1">
              <a:rPr lang="nb-NO" altLang="nn-NO" smtClean="0"/>
              <a:pPr eaLnBrk="1" hangingPunct="1">
                <a:defRPr/>
              </a:pPr>
              <a:t>23.03.2020</a:t>
            </a:fld>
            <a:endParaRPr lang="nb-NO" altLang="nn-NO" sz="120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899CC4-E934-42A2-BFB2-CDA2177B91E9}"/>
              </a:ext>
            </a:extLst>
          </p:cNvPr>
          <p:cNvSpPr>
            <a:spLocks noGrp="1"/>
          </p:cNvSpPr>
          <p:nvPr>
            <p:ph type="title"/>
          </p:nvPr>
        </p:nvSpPr>
        <p:spPr/>
        <p:txBody>
          <a:bodyPr/>
          <a:lstStyle/>
          <a:p>
            <a:r>
              <a:rPr lang="en-GB" dirty="0"/>
              <a:t>Hva jobber USS med?</a:t>
            </a:r>
          </a:p>
        </p:txBody>
      </p:sp>
      <p:sp>
        <p:nvSpPr>
          <p:cNvPr id="3" name="Plassholder for innhold 2">
            <a:extLst>
              <a:ext uri="{FF2B5EF4-FFF2-40B4-BE49-F238E27FC236}">
                <a16:creationId xmlns:a16="http://schemas.microsoft.com/office/drawing/2014/main" id="{364E6056-0628-4543-BF4B-78849ED51EA4}"/>
              </a:ext>
            </a:extLst>
          </p:cNvPr>
          <p:cNvSpPr>
            <a:spLocks noGrp="1"/>
          </p:cNvSpPr>
          <p:nvPr>
            <p:ph idx="1"/>
          </p:nvPr>
        </p:nvSpPr>
        <p:spPr>
          <a:xfrm>
            <a:off x="911424" y="1268760"/>
            <a:ext cx="10847917" cy="4968552"/>
          </a:xfrm>
        </p:spPr>
        <p:txBody>
          <a:bodyPr/>
          <a:lstStyle/>
          <a:p>
            <a:r>
              <a:rPr lang="nb-NO" dirty="0"/>
              <a:t>USS skal arbeide for å fremme medlemskommunenes interesser i utmarksspørsmål av enhver karakter, og bistår medlemskommunene i spørsmål om blant annet </a:t>
            </a:r>
          </a:p>
          <a:p>
            <a:pPr lvl="1"/>
            <a:r>
              <a:rPr lang="nb-NO" dirty="0">
                <a:solidFill>
                  <a:srgbClr val="FFC000"/>
                </a:solidFill>
              </a:rPr>
              <a:t>bruk og vern av utmarksområder (fjell, skog, kyst mv) </a:t>
            </a:r>
          </a:p>
          <a:p>
            <a:pPr lvl="1"/>
            <a:r>
              <a:rPr lang="nb-NO" dirty="0">
                <a:solidFill>
                  <a:srgbClr val="FFC000"/>
                </a:solidFill>
              </a:rPr>
              <a:t>bærekraftig næringsutvikling, </a:t>
            </a:r>
          </a:p>
          <a:p>
            <a:pPr lvl="1"/>
            <a:r>
              <a:rPr lang="nb-NO" dirty="0">
                <a:solidFill>
                  <a:srgbClr val="FFC000"/>
                </a:solidFill>
              </a:rPr>
              <a:t>forvaltningsplaner, </a:t>
            </a:r>
          </a:p>
          <a:p>
            <a:pPr lvl="1"/>
            <a:r>
              <a:rPr lang="nb-NO" dirty="0">
                <a:solidFill>
                  <a:srgbClr val="FFC000"/>
                </a:solidFill>
              </a:rPr>
              <a:t>rovviltproblematikk, </a:t>
            </a:r>
          </a:p>
          <a:p>
            <a:pPr lvl="1"/>
            <a:r>
              <a:rPr lang="nb-NO" dirty="0">
                <a:solidFill>
                  <a:srgbClr val="FFC000"/>
                </a:solidFill>
              </a:rPr>
              <a:t>motorferdsel i utmark</a:t>
            </a:r>
            <a:r>
              <a:rPr lang="nb-NO" dirty="0"/>
              <a:t>. </a:t>
            </a:r>
          </a:p>
          <a:p>
            <a:r>
              <a:rPr lang="nb-NO" dirty="0"/>
              <a:t>USS’ arbeidsområder omfatter følgelig spørsmål om utnyttelse av naturressurser som </a:t>
            </a:r>
            <a:r>
              <a:rPr lang="nb-NO" dirty="0">
                <a:solidFill>
                  <a:srgbClr val="FFC000"/>
                </a:solidFill>
              </a:rPr>
              <a:t>mineraler, energi, fisk, vindkraft </a:t>
            </a:r>
            <a:r>
              <a:rPr lang="nb-NO" dirty="0"/>
              <a:t>mv. </a:t>
            </a:r>
            <a:endParaRPr lang="en-GB" dirty="0"/>
          </a:p>
        </p:txBody>
      </p:sp>
    </p:spTree>
    <p:extLst>
      <p:ext uri="{BB962C8B-B14F-4D97-AF65-F5344CB8AC3E}">
        <p14:creationId xmlns:p14="http://schemas.microsoft.com/office/powerpoint/2010/main" val="773537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899CC4-E934-42A2-BFB2-CDA2177B91E9}"/>
              </a:ext>
            </a:extLst>
          </p:cNvPr>
          <p:cNvSpPr>
            <a:spLocks noGrp="1"/>
          </p:cNvSpPr>
          <p:nvPr>
            <p:ph type="title"/>
          </p:nvPr>
        </p:nvSpPr>
        <p:spPr/>
        <p:txBody>
          <a:bodyPr/>
          <a:lstStyle/>
          <a:p>
            <a:r>
              <a:rPr lang="en-GB" dirty="0"/>
              <a:t>USS </a:t>
            </a:r>
            <a:r>
              <a:rPr lang="en-GB" dirty="0" err="1"/>
              <a:t>organiserer</a:t>
            </a:r>
            <a:r>
              <a:rPr lang="en-GB" dirty="0"/>
              <a:t> </a:t>
            </a:r>
            <a:r>
              <a:rPr lang="en-GB" i="1" dirty="0" err="1"/>
              <a:t>primærkommunenes</a:t>
            </a:r>
            <a:r>
              <a:rPr lang="en-GB" dirty="0"/>
              <a:t> </a:t>
            </a:r>
            <a:r>
              <a:rPr lang="en-GB" dirty="0" err="1"/>
              <a:t>interesser</a:t>
            </a:r>
            <a:r>
              <a:rPr lang="en-GB" dirty="0"/>
              <a:t> </a:t>
            </a:r>
          </a:p>
        </p:txBody>
      </p:sp>
      <p:sp>
        <p:nvSpPr>
          <p:cNvPr id="3" name="Plassholder for innhold 2">
            <a:extLst>
              <a:ext uri="{FF2B5EF4-FFF2-40B4-BE49-F238E27FC236}">
                <a16:creationId xmlns:a16="http://schemas.microsoft.com/office/drawing/2014/main" id="{364E6056-0628-4543-BF4B-78849ED51EA4}"/>
              </a:ext>
            </a:extLst>
          </p:cNvPr>
          <p:cNvSpPr>
            <a:spLocks noGrp="1"/>
          </p:cNvSpPr>
          <p:nvPr>
            <p:ph idx="1"/>
          </p:nvPr>
        </p:nvSpPr>
        <p:spPr/>
        <p:txBody>
          <a:bodyPr/>
          <a:lstStyle/>
          <a:p>
            <a:r>
              <a:rPr lang="nb-NO" sz="2400" dirty="0"/>
              <a:t>USS er et talerør for primærkommunene interesser overfor sentrale myndigheter og media.  </a:t>
            </a:r>
          </a:p>
          <a:p>
            <a:r>
              <a:rPr lang="nb-NO" sz="2400" dirty="0"/>
              <a:t>USS har en samarbeidsavtale med KS </a:t>
            </a:r>
          </a:p>
          <a:p>
            <a:r>
              <a:rPr lang="nb-NO" sz="2400" dirty="0"/>
              <a:t>USS er med paraplyorganisasjonen </a:t>
            </a:r>
            <a:r>
              <a:rPr lang="nb-NO" sz="2400" dirty="0">
                <a:solidFill>
                  <a:schemeClr val="accent1">
                    <a:lumMod val="40000"/>
                    <a:lumOff val="60000"/>
                  </a:schemeClr>
                </a:solidFill>
              </a:rPr>
              <a:t>Naturressurskommunene</a:t>
            </a:r>
            <a:r>
              <a:rPr lang="nb-NO" sz="2400" dirty="0"/>
              <a:t> (203 kommuner),</a:t>
            </a:r>
          </a:p>
          <a:p>
            <a:pPr lvl="1"/>
            <a:r>
              <a:rPr lang="nb-NO" sz="2400" dirty="0"/>
              <a:t>Landssamanslutninga av Vasskraftkommuner (LVK), </a:t>
            </a:r>
          </a:p>
          <a:p>
            <a:pPr lvl="1"/>
            <a:r>
              <a:rPr lang="nb-NO" sz="2400" dirty="0"/>
              <a:t>Mineralkommunene (organisert sammen med USS), </a:t>
            </a:r>
          </a:p>
          <a:p>
            <a:pPr lvl="1"/>
            <a:r>
              <a:rPr lang="nb-NO" sz="2400" dirty="0"/>
              <a:t>Industrikommunene og </a:t>
            </a:r>
          </a:p>
          <a:p>
            <a:pPr lvl="1"/>
            <a:r>
              <a:rPr lang="nb-NO" sz="2400" dirty="0"/>
              <a:t>NPK (</a:t>
            </a:r>
            <a:r>
              <a:rPr lang="nb-NO" sz="2400" dirty="0" err="1"/>
              <a:t>ilandføringskommunene</a:t>
            </a:r>
            <a:r>
              <a:rPr lang="nb-NO" sz="2400" dirty="0"/>
              <a:t>). </a:t>
            </a:r>
          </a:p>
          <a:p>
            <a:pPr lvl="1"/>
            <a:endParaRPr lang="nb-NO" sz="2400" dirty="0"/>
          </a:p>
          <a:p>
            <a:endParaRPr lang="en-GB" dirty="0"/>
          </a:p>
        </p:txBody>
      </p:sp>
    </p:spTree>
    <p:extLst>
      <p:ext uri="{BB962C8B-B14F-4D97-AF65-F5344CB8AC3E}">
        <p14:creationId xmlns:p14="http://schemas.microsoft.com/office/powerpoint/2010/main" val="131473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899CC4-E934-42A2-BFB2-CDA2177B91E9}"/>
              </a:ext>
            </a:extLst>
          </p:cNvPr>
          <p:cNvSpPr>
            <a:spLocks noGrp="1"/>
          </p:cNvSpPr>
          <p:nvPr>
            <p:ph type="title"/>
          </p:nvPr>
        </p:nvSpPr>
        <p:spPr>
          <a:xfrm>
            <a:off x="527513" y="188640"/>
            <a:ext cx="11136973" cy="1347787"/>
          </a:xfrm>
        </p:spPr>
        <p:txBody>
          <a:bodyPr/>
          <a:lstStyle/>
          <a:p>
            <a:r>
              <a:rPr lang="nb-NO" dirty="0">
                <a:cs typeface="Calibri" panose="020F0502020204030204" pitchFamily="34" charset="0"/>
              </a:rPr>
              <a:t>Lokalt selvstyre, natur- og miljøvern og lokal næringsutvikling </a:t>
            </a:r>
            <a:br>
              <a:rPr lang="nb-NO" dirty="0">
                <a:cs typeface="Calibri" panose="020F0502020204030204" pitchFamily="34" charset="0"/>
              </a:rPr>
            </a:br>
            <a:r>
              <a:rPr lang="nb-NO" dirty="0">
                <a:cs typeface="Calibri" panose="020F0502020204030204" pitchFamily="34" charset="0"/>
              </a:rPr>
              <a:t> – Fra fjell til kyst</a:t>
            </a:r>
            <a:endParaRPr lang="en-GB" dirty="0">
              <a:cs typeface="Calibri" panose="020F0502020204030204" pitchFamily="34" charset="0"/>
            </a:endParaRPr>
          </a:p>
        </p:txBody>
      </p:sp>
      <p:sp>
        <p:nvSpPr>
          <p:cNvPr id="3" name="Plassholder for innhold 2">
            <a:extLst>
              <a:ext uri="{FF2B5EF4-FFF2-40B4-BE49-F238E27FC236}">
                <a16:creationId xmlns:a16="http://schemas.microsoft.com/office/drawing/2014/main" id="{364E6056-0628-4543-BF4B-78849ED51EA4}"/>
              </a:ext>
            </a:extLst>
          </p:cNvPr>
          <p:cNvSpPr>
            <a:spLocks noGrp="1"/>
          </p:cNvSpPr>
          <p:nvPr>
            <p:ph idx="1"/>
          </p:nvPr>
        </p:nvSpPr>
        <p:spPr>
          <a:xfrm>
            <a:off x="792699" y="1628800"/>
            <a:ext cx="10847917" cy="4824536"/>
          </a:xfrm>
        </p:spPr>
        <p:txBody>
          <a:bodyPr/>
          <a:lstStyle/>
          <a:p>
            <a:r>
              <a:rPr lang="nb-NO" dirty="0"/>
              <a:t>USS skal søke å styrke det lokale selvstyret i saker om forvaltning av utmark og bedre samspillet mellom hensynet til natur- og miljøvern og lokal næringsutvikling. USS arbeid skal skje innenfor de rammer en bærekraftig utvikling og livskraftige lokalsamfunn tilsier.</a:t>
            </a:r>
          </a:p>
          <a:p>
            <a:endParaRPr lang="nb-NO" dirty="0"/>
          </a:p>
          <a:p>
            <a:r>
              <a:rPr lang="nb-NO" dirty="0"/>
              <a:t>Organisasjonen bistår kommunene i spørsmål om forvaltning av utmark, forvaltning av rovvilt, forholdet mellom sentrale og lokale myndigheter i saker om vern av land og vann. Også lokale myndigheters rolle i alt regelverk om arealdisponering, så som naturvernloven, plan- og bygningsloven, fjelloven, vannressursloven mv. </a:t>
            </a:r>
          </a:p>
          <a:p>
            <a:endParaRPr lang="nb-NO" dirty="0"/>
          </a:p>
        </p:txBody>
      </p:sp>
    </p:spTree>
    <p:extLst>
      <p:ext uri="{BB962C8B-B14F-4D97-AF65-F5344CB8AC3E}">
        <p14:creationId xmlns:p14="http://schemas.microsoft.com/office/powerpoint/2010/main" val="259468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899CC4-E934-42A2-BFB2-CDA2177B91E9}"/>
              </a:ext>
            </a:extLst>
          </p:cNvPr>
          <p:cNvSpPr>
            <a:spLocks noGrp="1"/>
          </p:cNvSpPr>
          <p:nvPr>
            <p:ph type="title"/>
          </p:nvPr>
        </p:nvSpPr>
        <p:spPr/>
        <p:txBody>
          <a:bodyPr/>
          <a:lstStyle/>
          <a:p>
            <a:r>
              <a:rPr lang="nb-NO" sz="3600" dirty="0"/>
              <a:t>USS organisering</a:t>
            </a:r>
            <a:endParaRPr lang="en-GB" sz="3600" dirty="0"/>
          </a:p>
        </p:txBody>
      </p:sp>
      <p:sp>
        <p:nvSpPr>
          <p:cNvPr id="3" name="Plassholder for innhold 2">
            <a:extLst>
              <a:ext uri="{FF2B5EF4-FFF2-40B4-BE49-F238E27FC236}">
                <a16:creationId xmlns:a16="http://schemas.microsoft.com/office/drawing/2014/main" id="{364E6056-0628-4543-BF4B-78849ED51EA4}"/>
              </a:ext>
            </a:extLst>
          </p:cNvPr>
          <p:cNvSpPr>
            <a:spLocks noGrp="1"/>
          </p:cNvSpPr>
          <p:nvPr>
            <p:ph idx="1"/>
          </p:nvPr>
        </p:nvSpPr>
        <p:spPr/>
        <p:txBody>
          <a:bodyPr/>
          <a:lstStyle/>
          <a:p>
            <a:r>
              <a:rPr lang="nb-NO" dirty="0"/>
              <a:t>Leder av USS er Hanne Velure fra Lesja kommune</a:t>
            </a:r>
          </a:p>
          <a:p>
            <a:r>
              <a:rPr lang="nb-NO" dirty="0"/>
              <a:t>Landsmøtet er USS' øverste organ og avholdes årlig </a:t>
            </a:r>
          </a:p>
          <a:p>
            <a:r>
              <a:rPr lang="nb-NO" dirty="0"/>
              <a:t>Landsmøte er åpent både for kommunens politiskere og administrasjon</a:t>
            </a:r>
          </a:p>
          <a:p>
            <a:r>
              <a:rPr lang="nb-NO" dirty="0"/>
              <a:t>Landsstyret består ellers av en (fra 2020 – to) representant fra hvert fylke, og et arbeidsutvalg som består av fem medlemmer. Sekretariatet har ansvar for den daglige driften av USS og bistår med juridisk og annen faglig bistand til organisasjonen. </a:t>
            </a:r>
          </a:p>
        </p:txBody>
      </p:sp>
    </p:spTree>
    <p:extLst>
      <p:ext uri="{BB962C8B-B14F-4D97-AF65-F5344CB8AC3E}">
        <p14:creationId xmlns:p14="http://schemas.microsoft.com/office/powerpoint/2010/main" val="373381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Hvem i administrasjonen arbeider med USS?</a:t>
            </a:r>
          </a:p>
        </p:txBody>
      </p:sp>
      <p:sp>
        <p:nvSpPr>
          <p:cNvPr id="3" name="Plassholder for innhold 2"/>
          <p:cNvSpPr>
            <a:spLocks noGrp="1"/>
          </p:cNvSpPr>
          <p:nvPr>
            <p:ph idx="1"/>
          </p:nvPr>
        </p:nvSpPr>
        <p:spPr/>
        <p:txBody>
          <a:bodyPr/>
          <a:lstStyle/>
          <a:p>
            <a:r>
              <a:rPr lang="nb-NO" dirty="0"/>
              <a:t>Navn</a:t>
            </a:r>
          </a:p>
        </p:txBody>
      </p:sp>
      <p:sp>
        <p:nvSpPr>
          <p:cNvPr id="4" name="Plassholder for dato 3"/>
          <p:cNvSpPr>
            <a:spLocks noGrp="1"/>
          </p:cNvSpPr>
          <p:nvPr>
            <p:ph type="dt" sz="half" idx="10"/>
          </p:nvPr>
        </p:nvSpPr>
        <p:spPr bwMode="auto">
          <a:xfrm>
            <a:off x="1619251" y="6357941"/>
            <a:ext cx="2540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b-NO"/>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a:defRPr/>
            </a:pPr>
            <a:fld id="{78898A6E-3CAE-4134-B632-C8A968CCDEAD}" type="datetime1">
              <a:rPr lang="nb-NO" altLang="nn-NO" smtClean="0"/>
              <a:pPr>
                <a:defRPr/>
              </a:pPr>
              <a:t>23.03.2020</a:t>
            </a:fld>
            <a:endParaRPr lang="nb-NO" altLang="nn-NO"/>
          </a:p>
        </p:txBody>
      </p:sp>
    </p:spTree>
    <p:extLst>
      <p:ext uri="{BB962C8B-B14F-4D97-AF65-F5344CB8AC3E}">
        <p14:creationId xmlns:p14="http://schemas.microsoft.com/office/powerpoint/2010/main" val="149746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Oppnevne kommunestyremedlemmer til USS-saker?</a:t>
            </a:r>
          </a:p>
        </p:txBody>
      </p:sp>
      <p:sp>
        <p:nvSpPr>
          <p:cNvPr id="3" name="Plassholder for innhold 2"/>
          <p:cNvSpPr>
            <a:spLocks noGrp="1"/>
          </p:cNvSpPr>
          <p:nvPr>
            <p:ph idx="1"/>
          </p:nvPr>
        </p:nvSpPr>
        <p:spPr>
          <a:xfrm>
            <a:off x="1559496" y="1484784"/>
            <a:ext cx="9145016" cy="5137150"/>
          </a:xfrm>
        </p:spPr>
        <p:txBody>
          <a:bodyPr/>
          <a:lstStyle/>
          <a:p>
            <a:r>
              <a:rPr lang="nb-NO" dirty="0"/>
              <a:t>Kommunen bør vurdere å oppnevne kommunestyre-medlemmer som har et særlig ansvar for USS-saker.</a:t>
            </a:r>
          </a:p>
          <a:p>
            <a:endParaRPr lang="nb-NO" dirty="0"/>
          </a:p>
          <a:p>
            <a:r>
              <a:rPr lang="nb-NO" dirty="0"/>
              <a:t>Dette vil bl.a. innebære et </a:t>
            </a:r>
            <a:r>
              <a:rPr lang="nb-NO" dirty="0">
                <a:solidFill>
                  <a:srgbClr val="FFC000"/>
                </a:solidFill>
              </a:rPr>
              <a:t>deltageransvar</a:t>
            </a:r>
            <a:r>
              <a:rPr lang="nb-NO" dirty="0"/>
              <a:t> for å delta på USS’ landsmøte, høringsmøter, seminarer mm.</a:t>
            </a:r>
          </a:p>
          <a:p>
            <a:endParaRPr lang="nb-NO" dirty="0"/>
          </a:p>
          <a:p>
            <a:r>
              <a:rPr lang="nb-NO" dirty="0"/>
              <a:t>I tillegg vil det innebære et </a:t>
            </a:r>
            <a:r>
              <a:rPr lang="nb-NO" dirty="0">
                <a:solidFill>
                  <a:srgbClr val="FFC000"/>
                </a:solidFill>
              </a:rPr>
              <a:t>oppfølgingsansvar</a:t>
            </a:r>
            <a:r>
              <a:rPr lang="nb-NO" dirty="0"/>
              <a:t> for USS-saker, høringer mv.</a:t>
            </a:r>
          </a:p>
        </p:txBody>
      </p:sp>
      <p:sp>
        <p:nvSpPr>
          <p:cNvPr id="4" name="Plassholder for dato 3"/>
          <p:cNvSpPr>
            <a:spLocks noGrp="1"/>
          </p:cNvSpPr>
          <p:nvPr>
            <p:ph type="dt" sz="half" idx="10"/>
          </p:nvPr>
        </p:nvSpPr>
        <p:spPr bwMode="auto">
          <a:xfrm>
            <a:off x="1619251" y="6357941"/>
            <a:ext cx="2540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b-NO"/>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a:defRPr/>
            </a:pPr>
            <a:fld id="{78898A6E-3CAE-4134-B632-C8A968CCDEAD}" type="datetime1">
              <a:rPr lang="nb-NO" altLang="nn-NO" smtClean="0"/>
              <a:pPr>
                <a:defRPr/>
              </a:pPr>
              <a:t>23.03.2020</a:t>
            </a:fld>
            <a:endParaRPr lang="nb-NO" altLang="nn-NO"/>
          </a:p>
        </p:txBody>
      </p:sp>
    </p:spTree>
    <p:extLst>
      <p:ext uri="{BB962C8B-B14F-4D97-AF65-F5344CB8AC3E}">
        <p14:creationId xmlns:p14="http://schemas.microsoft.com/office/powerpoint/2010/main" val="331530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Viktige politikk- og interesseområder</a:t>
            </a:r>
          </a:p>
        </p:txBody>
      </p:sp>
      <p:sp>
        <p:nvSpPr>
          <p:cNvPr id="3" name="Plassholder for innhold 2"/>
          <p:cNvSpPr>
            <a:spLocks noGrp="1"/>
          </p:cNvSpPr>
          <p:nvPr>
            <p:ph idx="1"/>
          </p:nvPr>
        </p:nvSpPr>
        <p:spPr>
          <a:xfrm>
            <a:off x="914400" y="1268760"/>
            <a:ext cx="10363200" cy="5399806"/>
          </a:xfrm>
        </p:spPr>
        <p:txBody>
          <a:bodyPr/>
          <a:lstStyle/>
          <a:p>
            <a:r>
              <a:rPr lang="nb-NO" sz="2400" dirty="0"/>
              <a:t>Kommunene er </a:t>
            </a:r>
            <a:r>
              <a:rPr lang="nb-NO" sz="2400" dirty="0">
                <a:solidFill>
                  <a:srgbClr val="FFC000"/>
                </a:solidFill>
              </a:rPr>
              <a:t>høringsinstans</a:t>
            </a:r>
            <a:r>
              <a:rPr lang="nb-NO" sz="2400" dirty="0"/>
              <a:t> i saker om vern og bruk av utmarks-, suppleringsvern, mineraler, endringer i rammebetingelser mv. </a:t>
            </a:r>
          </a:p>
          <a:p>
            <a:endParaRPr lang="nb-NO" sz="2400" dirty="0"/>
          </a:p>
          <a:p>
            <a:r>
              <a:rPr lang="nb-NO" sz="2400" dirty="0"/>
              <a:t>Kommunene kan </a:t>
            </a:r>
            <a:r>
              <a:rPr lang="nb-NO" sz="2400" dirty="0">
                <a:solidFill>
                  <a:srgbClr val="FFC000"/>
                </a:solidFill>
              </a:rPr>
              <a:t>påvirke inntektsordninger fra utmarka</a:t>
            </a:r>
          </a:p>
          <a:p>
            <a:endParaRPr lang="nb-NO" sz="2400" dirty="0"/>
          </a:p>
          <a:p>
            <a:r>
              <a:rPr lang="nb-NO" sz="2400" dirty="0"/>
              <a:t>Gjennom USS </a:t>
            </a:r>
            <a:r>
              <a:rPr lang="nb-NO" sz="2400" dirty="0">
                <a:solidFill>
                  <a:srgbClr val="FFC000"/>
                </a:solidFill>
              </a:rPr>
              <a:t>utveksler</a:t>
            </a:r>
            <a:r>
              <a:rPr lang="nb-NO" sz="2400" dirty="0"/>
              <a:t> kommunene </a:t>
            </a:r>
            <a:r>
              <a:rPr lang="nb-NO" sz="2400" dirty="0">
                <a:solidFill>
                  <a:srgbClr val="FFC000"/>
                </a:solidFill>
              </a:rPr>
              <a:t>kunnskap og erfaring </a:t>
            </a:r>
            <a:r>
              <a:rPr lang="nb-NO" sz="2400" dirty="0"/>
              <a:t>om aktuelle saker, lovforslag, rettssaker, politiske prosesser og kommunenes påvirkningsmuligheter</a:t>
            </a:r>
          </a:p>
          <a:p>
            <a:endParaRPr lang="nb-NO" sz="2400" dirty="0"/>
          </a:p>
          <a:p>
            <a:r>
              <a:rPr lang="nb-NO" sz="2400" dirty="0"/>
              <a:t>LVK utarbeider høringsuttalelser som </a:t>
            </a:r>
            <a:r>
              <a:rPr lang="nb-NO" sz="2400" dirty="0">
                <a:solidFill>
                  <a:srgbClr val="FFC000"/>
                </a:solidFill>
              </a:rPr>
              <a:t>kommunene kan slutte seg til eller bruke som grunnlag for egne uttalelser</a:t>
            </a:r>
            <a:endParaRPr lang="nb-NO" sz="2400" dirty="0"/>
          </a:p>
          <a:p>
            <a:pPr marL="0" indent="0">
              <a:buNone/>
            </a:pPr>
            <a:endParaRPr lang="nb-NO" dirty="0"/>
          </a:p>
        </p:txBody>
      </p:sp>
      <p:sp>
        <p:nvSpPr>
          <p:cNvPr id="4" name="Plassholder for dato 3"/>
          <p:cNvSpPr>
            <a:spLocks noGrp="1"/>
          </p:cNvSpPr>
          <p:nvPr>
            <p:ph type="dt" sz="half" idx="10"/>
          </p:nvPr>
        </p:nvSpPr>
        <p:spPr bwMode="auto">
          <a:xfrm>
            <a:off x="1619251" y="6357941"/>
            <a:ext cx="25400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nb-NO"/>
            </a:defPPr>
            <a:lvl1pPr algn="l" rtl="0" fontAlgn="base">
              <a:spcBef>
                <a:spcPct val="0"/>
              </a:spcBef>
              <a:spcAft>
                <a:spcPct val="0"/>
              </a:spcAft>
              <a:defRPr sz="1600" kern="1200">
                <a:solidFill>
                  <a:schemeClr val="bg1"/>
                </a:solidFill>
                <a:latin typeface="Calibri" pitchFamily="34" charset="0"/>
                <a:ea typeface="+mn-ea"/>
                <a:cs typeface="+mn-cs"/>
              </a:defRPr>
            </a:lvl1pPr>
            <a:lvl2pPr marL="457200" algn="l" rtl="0" fontAlgn="base">
              <a:spcBef>
                <a:spcPct val="0"/>
              </a:spcBef>
              <a:spcAft>
                <a:spcPct val="0"/>
              </a:spcAft>
              <a:defRPr sz="2400" kern="1200">
                <a:solidFill>
                  <a:schemeClr val="bg1"/>
                </a:solidFill>
                <a:latin typeface="Times New Roman" pitchFamily="18" charset="0"/>
                <a:ea typeface="+mn-ea"/>
                <a:cs typeface="+mn-cs"/>
              </a:defRPr>
            </a:lvl2pPr>
            <a:lvl3pPr marL="914400" algn="l" rtl="0" fontAlgn="base">
              <a:spcBef>
                <a:spcPct val="0"/>
              </a:spcBef>
              <a:spcAft>
                <a:spcPct val="0"/>
              </a:spcAft>
              <a:defRPr sz="2400" kern="1200">
                <a:solidFill>
                  <a:schemeClr val="bg1"/>
                </a:solidFill>
                <a:latin typeface="Times New Roman" pitchFamily="18" charset="0"/>
                <a:ea typeface="+mn-ea"/>
                <a:cs typeface="+mn-cs"/>
              </a:defRPr>
            </a:lvl3pPr>
            <a:lvl4pPr marL="1371600" algn="l" rtl="0" fontAlgn="base">
              <a:spcBef>
                <a:spcPct val="0"/>
              </a:spcBef>
              <a:spcAft>
                <a:spcPct val="0"/>
              </a:spcAft>
              <a:defRPr sz="2400" kern="1200">
                <a:solidFill>
                  <a:schemeClr val="bg1"/>
                </a:solidFill>
                <a:latin typeface="Times New Roman" pitchFamily="18" charset="0"/>
                <a:ea typeface="+mn-ea"/>
                <a:cs typeface="+mn-cs"/>
              </a:defRPr>
            </a:lvl4pPr>
            <a:lvl5pPr marL="1828800" algn="l" rtl="0" fontAlgn="base">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a:lstStyle>
          <a:p>
            <a:pPr>
              <a:defRPr/>
            </a:pPr>
            <a:fld id="{78898A6E-3CAE-4134-B632-C8A968CCDEAD}" type="datetime1">
              <a:rPr lang="nb-NO" altLang="nn-NO" smtClean="0"/>
              <a:pPr>
                <a:defRPr/>
              </a:pPr>
              <a:t>23.03.2020</a:t>
            </a:fld>
            <a:endParaRPr lang="nb-NO" altLang="nn-NO"/>
          </a:p>
        </p:txBody>
      </p:sp>
    </p:spTree>
    <p:extLst>
      <p:ext uri="{BB962C8B-B14F-4D97-AF65-F5344CB8AC3E}">
        <p14:creationId xmlns:p14="http://schemas.microsoft.com/office/powerpoint/2010/main" val="3457454167"/>
      </p:ext>
    </p:extLst>
  </p:cSld>
  <p:clrMapOvr>
    <a:masterClrMapping/>
  </p:clrMapOvr>
</p:sld>
</file>

<file path=ppt/theme/theme1.xml><?xml version="1.0" encoding="utf-8"?>
<a:theme xmlns:a="http://schemas.openxmlformats.org/drawingml/2006/main" name="Standard utforming">
  <a:themeElements>
    <a:clrScheme name="Standard utform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 utforming">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Standard utformi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utform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utform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12114</TotalTime>
  <Words>915</Words>
  <Application>Microsoft Office PowerPoint</Application>
  <PresentationFormat>Widescreen</PresentationFormat>
  <Paragraphs>125</Paragraphs>
  <Slides>15</Slides>
  <Notes>10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15</vt:i4>
      </vt:variant>
    </vt:vector>
  </HeadingPairs>
  <TitlesOfParts>
    <vt:vector size="19" baseType="lpstr">
      <vt:lpstr>Arial Unicode MS</vt:lpstr>
      <vt:lpstr>Calibri</vt:lpstr>
      <vt:lpstr>Times New Roman</vt:lpstr>
      <vt:lpstr>Standard utforming</vt:lpstr>
      <vt:lpstr>PowerPoint-presentasjon</vt:lpstr>
      <vt:lpstr>Hva er USS?</vt:lpstr>
      <vt:lpstr>Hva jobber USS med?</vt:lpstr>
      <vt:lpstr>USS organiserer primærkommunenes interesser </vt:lpstr>
      <vt:lpstr>Lokalt selvstyre, natur- og miljøvern og lokal næringsutvikling   – Fra fjell til kyst</vt:lpstr>
      <vt:lpstr>USS organisering</vt:lpstr>
      <vt:lpstr>Hvem i administrasjonen arbeider med USS?</vt:lpstr>
      <vt:lpstr>Oppnevne kommunestyremedlemmer til USS-saker?</vt:lpstr>
      <vt:lpstr>Viktige politikk- og interesseområder</vt:lpstr>
      <vt:lpstr>Har du oversikt over lovverket?</vt:lpstr>
      <vt:lpstr>Aktuelle politiske utfordringer</vt:lpstr>
      <vt:lpstr>Hva kan USS hjelpe [navn] kommune med?</vt:lpstr>
      <vt:lpstr>Hvem kan kontaktes i USS?</vt:lpstr>
      <vt:lpstr>Informasjon fra USS</vt:lpstr>
      <vt:lpstr>USS-arbeidet er:</vt:lpstr>
    </vt:vector>
  </TitlesOfParts>
  <Company>Advokatfirmaet Hjort 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USS syn</dc:title>
  <dc:creator>adm</dc:creator>
  <cp:keywords>uss pp</cp:keywords>
  <cp:lastModifiedBy>Vigdis Ekeland</cp:lastModifiedBy>
  <cp:revision>307</cp:revision>
  <cp:lastPrinted>2000-11-18T15:54:58Z</cp:lastPrinted>
  <dcterms:created xsi:type="dcterms:W3CDTF">2000-11-02T10:07:12Z</dcterms:created>
  <dcterms:modified xsi:type="dcterms:W3CDTF">2020-03-23T17:27:40Z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jure">
    <vt:lpwstr>50010</vt:lpwstr>
  </property>
  <property fmtid="{D5CDD505-2E9C-101B-9397-08002B2CF9AE}" pid="3" name="Saksnummer">
    <vt:lpwstr>118562-005</vt:lpwstr>
  </property>
  <property fmtid="{D5CDD505-2E9C-101B-9397-08002B2CF9AE}" pid="4" name="AnsvarligAdvokat">
    <vt:lpwstr>Stein Erik Stinessen</vt:lpwstr>
  </property>
  <property fmtid="{D5CDD505-2E9C-101B-9397-08002B2CF9AE}" pid="5" name="SaksbehandlendeJurist">
    <vt:lpwstr>Stein Erik Stinessen</vt:lpwstr>
  </property>
</Properties>
</file>